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09"/>
  </p:notesMasterIdLst>
  <p:sldIdLst>
    <p:sldId id="256" r:id="rId2"/>
    <p:sldId id="257" r:id="rId3"/>
    <p:sldId id="379" r:id="rId4"/>
    <p:sldId id="352" r:id="rId5"/>
    <p:sldId id="350" r:id="rId6"/>
    <p:sldId id="353" r:id="rId7"/>
    <p:sldId id="351" r:id="rId8"/>
    <p:sldId id="355" r:id="rId9"/>
    <p:sldId id="357" r:id="rId10"/>
    <p:sldId id="358" r:id="rId11"/>
    <p:sldId id="360" r:id="rId12"/>
    <p:sldId id="365" r:id="rId13"/>
    <p:sldId id="366" r:id="rId14"/>
    <p:sldId id="373" r:id="rId15"/>
    <p:sldId id="375" r:id="rId16"/>
    <p:sldId id="378" r:id="rId17"/>
    <p:sldId id="377" r:id="rId18"/>
    <p:sldId id="259" r:id="rId19"/>
    <p:sldId id="261" r:id="rId20"/>
    <p:sldId id="262" r:id="rId21"/>
    <p:sldId id="263" r:id="rId22"/>
    <p:sldId id="264" r:id="rId23"/>
    <p:sldId id="265" r:id="rId24"/>
    <p:sldId id="266" r:id="rId25"/>
    <p:sldId id="267" r:id="rId26"/>
    <p:sldId id="269" r:id="rId27"/>
    <p:sldId id="270" r:id="rId28"/>
    <p:sldId id="271" r:id="rId29"/>
    <p:sldId id="272" r:id="rId30"/>
    <p:sldId id="273" r:id="rId31"/>
    <p:sldId id="274" r:id="rId32"/>
    <p:sldId id="275" r:id="rId33"/>
    <p:sldId id="276" r:id="rId34"/>
    <p:sldId id="277" r:id="rId35"/>
    <p:sldId id="278" r:id="rId36"/>
    <p:sldId id="279" r:id="rId37"/>
    <p:sldId id="280" r:id="rId38"/>
    <p:sldId id="281" r:id="rId39"/>
    <p:sldId id="282" r:id="rId40"/>
    <p:sldId id="283" r:id="rId41"/>
    <p:sldId id="284" r:id="rId42"/>
    <p:sldId id="285" r:id="rId43"/>
    <p:sldId id="286" r:id="rId44"/>
    <p:sldId id="287" r:id="rId45"/>
    <p:sldId id="288" r:id="rId46"/>
    <p:sldId id="289" r:id="rId47"/>
    <p:sldId id="299" r:id="rId48"/>
    <p:sldId id="300" r:id="rId49"/>
    <p:sldId id="301" r:id="rId50"/>
    <p:sldId id="290" r:id="rId51"/>
    <p:sldId id="291" r:id="rId52"/>
    <p:sldId id="292" r:id="rId53"/>
    <p:sldId id="293" r:id="rId54"/>
    <p:sldId id="294" r:id="rId55"/>
    <p:sldId id="295" r:id="rId56"/>
    <p:sldId id="296" r:id="rId57"/>
    <p:sldId id="297" r:id="rId58"/>
    <p:sldId id="298" r:id="rId59"/>
    <p:sldId id="302" r:id="rId60"/>
    <p:sldId id="303" r:id="rId61"/>
    <p:sldId id="304" r:id="rId62"/>
    <p:sldId id="305" r:id="rId63"/>
    <p:sldId id="306" r:id="rId64"/>
    <p:sldId id="307" r:id="rId65"/>
    <p:sldId id="308" r:id="rId66"/>
    <p:sldId id="309" r:id="rId67"/>
    <p:sldId id="310" r:id="rId68"/>
    <p:sldId id="311" r:id="rId69"/>
    <p:sldId id="312" r:id="rId70"/>
    <p:sldId id="313" r:id="rId71"/>
    <p:sldId id="314" r:id="rId72"/>
    <p:sldId id="315" r:id="rId73"/>
    <p:sldId id="316" r:id="rId74"/>
    <p:sldId id="317" r:id="rId75"/>
    <p:sldId id="318" r:id="rId76"/>
    <p:sldId id="319" r:id="rId77"/>
    <p:sldId id="320" r:id="rId78"/>
    <p:sldId id="321" r:id="rId79"/>
    <p:sldId id="322" r:id="rId80"/>
    <p:sldId id="323" r:id="rId81"/>
    <p:sldId id="324" r:id="rId82"/>
    <p:sldId id="325" r:id="rId83"/>
    <p:sldId id="326" r:id="rId84"/>
    <p:sldId id="327" r:id="rId85"/>
    <p:sldId id="328" r:id="rId86"/>
    <p:sldId id="380" r:id="rId87"/>
    <p:sldId id="381" r:id="rId88"/>
    <p:sldId id="330" r:id="rId89"/>
    <p:sldId id="331" r:id="rId90"/>
    <p:sldId id="332" r:id="rId91"/>
    <p:sldId id="333" r:id="rId92"/>
    <p:sldId id="334" r:id="rId93"/>
    <p:sldId id="335" r:id="rId94"/>
    <p:sldId id="336" r:id="rId95"/>
    <p:sldId id="337" r:id="rId96"/>
    <p:sldId id="338" r:id="rId97"/>
    <p:sldId id="339" r:id="rId98"/>
    <p:sldId id="340" r:id="rId99"/>
    <p:sldId id="341" r:id="rId100"/>
    <p:sldId id="342" r:id="rId101"/>
    <p:sldId id="343" r:id="rId102"/>
    <p:sldId id="344" r:id="rId103"/>
    <p:sldId id="345" r:id="rId104"/>
    <p:sldId id="346" r:id="rId105"/>
    <p:sldId id="347" r:id="rId106"/>
    <p:sldId id="348" r:id="rId107"/>
    <p:sldId id="349" r:id="rId10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68"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089578-DC91-4560-9FCF-548F6D7A4E62}" type="datetimeFigureOut">
              <a:rPr lang="ru-RU" smtClean="0"/>
              <a:pPr/>
              <a:t>07.04.2020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4DFE2B-2C06-4EFE-8C88-68E89CC0CFAB}" type="slidenum">
              <a:rPr lang="ru-RU" smtClean="0"/>
              <a:pPr/>
              <a:t>‹#›</a:t>
            </a:fld>
            <a:endParaRPr lang="ru-RU"/>
          </a:p>
        </p:txBody>
      </p:sp>
    </p:spTree>
    <p:extLst>
      <p:ext uri="{BB962C8B-B14F-4D97-AF65-F5344CB8AC3E}">
        <p14:creationId xmlns:p14="http://schemas.microsoft.com/office/powerpoint/2010/main" val="544255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4DFE2B-2C06-4EFE-8C88-68E89CC0CFAB}" type="slidenum">
              <a:rPr lang="ru-RU" smtClean="0"/>
              <a:pPr/>
              <a:t>66</a:t>
            </a:fld>
            <a:endParaRPr lang="ru-RU"/>
          </a:p>
        </p:txBody>
      </p:sp>
    </p:spTree>
    <p:extLst>
      <p:ext uri="{BB962C8B-B14F-4D97-AF65-F5344CB8AC3E}">
        <p14:creationId xmlns:p14="http://schemas.microsoft.com/office/powerpoint/2010/main" val="3805579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9E0DD39E-2C5A-4094-8D71-85E8C23E09A1}" type="datetimeFigureOut">
              <a:rPr lang="ru-RU" smtClean="0"/>
              <a:pPr/>
              <a:t>07.04.2020</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3281E8CF-9BEB-45D4-9945-9CA19DC2C507}"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transition>
    <p:newsfla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E0DD39E-2C5A-4094-8D71-85E8C23E09A1}" type="datetimeFigureOut">
              <a:rPr lang="ru-RU" smtClean="0"/>
              <a:pPr/>
              <a:t>07.04.2020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81E8CF-9BEB-45D4-9945-9CA19DC2C507}"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E0DD39E-2C5A-4094-8D71-85E8C23E09A1}" type="datetimeFigureOut">
              <a:rPr lang="ru-RU" smtClean="0"/>
              <a:pPr/>
              <a:t>07.04.2020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81E8CF-9BEB-45D4-9945-9CA19DC2C507}"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E0DD39E-2C5A-4094-8D71-85E8C23E09A1}" type="datetimeFigureOut">
              <a:rPr lang="ru-RU" smtClean="0"/>
              <a:pPr/>
              <a:t>07.04.2020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81E8CF-9BEB-45D4-9945-9CA19DC2C507}"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9E0DD39E-2C5A-4094-8D71-85E8C23E09A1}" type="datetimeFigureOut">
              <a:rPr lang="ru-RU" smtClean="0"/>
              <a:pPr/>
              <a:t>07.04.2020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3281E8CF-9BEB-45D4-9945-9CA19DC2C507}"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newsfla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9E0DD39E-2C5A-4094-8D71-85E8C23E09A1}" type="datetimeFigureOut">
              <a:rPr lang="ru-RU" smtClean="0"/>
              <a:pPr/>
              <a:t>07.04.2020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281E8CF-9BEB-45D4-9945-9CA19DC2C507}"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9E0DD39E-2C5A-4094-8D71-85E8C23E09A1}" type="datetimeFigureOut">
              <a:rPr lang="ru-RU" smtClean="0"/>
              <a:pPr/>
              <a:t>07.04.2020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281E8CF-9BEB-45D4-9945-9CA19DC2C507}"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9E0DD39E-2C5A-4094-8D71-85E8C23E09A1}" type="datetimeFigureOut">
              <a:rPr lang="ru-RU" smtClean="0"/>
              <a:pPr/>
              <a:t>07.04.2020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281E8CF-9BEB-45D4-9945-9CA19DC2C507}"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E0DD39E-2C5A-4094-8D71-85E8C23E09A1}" type="datetimeFigureOut">
              <a:rPr lang="ru-RU" smtClean="0"/>
              <a:pPr/>
              <a:t>07.04.2020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281E8CF-9BEB-45D4-9945-9CA19DC2C507}"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9E0DD39E-2C5A-4094-8D71-85E8C23E09A1}" type="datetimeFigureOut">
              <a:rPr lang="ru-RU" smtClean="0"/>
              <a:pPr/>
              <a:t>07.04.2020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281E8CF-9BEB-45D4-9945-9CA19DC2C507}"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9E0DD39E-2C5A-4094-8D71-85E8C23E09A1}" type="datetimeFigureOut">
              <a:rPr lang="ru-RU" smtClean="0"/>
              <a:pPr/>
              <a:t>07.04.2020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281E8CF-9BEB-45D4-9945-9CA19DC2C507}" type="slidenum">
              <a:rPr lang="ru-RU" smtClean="0"/>
              <a:pPr/>
              <a:t>‹#›</a:t>
            </a:fld>
            <a:endParaRPr lang="ru-RU"/>
          </a:p>
        </p:txBody>
      </p:sp>
    </p:spTree>
  </p:cSld>
  <p:clrMapOvr>
    <a:masterClrMapping/>
  </p:clrMapOvr>
  <p:transition>
    <p:newsfla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9E0DD39E-2C5A-4094-8D71-85E8C23E09A1}" type="datetimeFigureOut">
              <a:rPr lang="ru-RU" smtClean="0"/>
              <a:pPr/>
              <a:t>07.04.2020</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3281E8CF-9BEB-45D4-9945-9CA19DC2C507}"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newsflash/>
  </p:transition>
  <p:timing>
    <p:tnLst>
      <p:par>
        <p:cTn id="1" dur="indefinite" restart="never" nodeType="tmRoot"/>
      </p:par>
    </p:tnLst>
  </p:timing>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audio" Target="../media/audio1.wav"/><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audio" Target="../media/audio2.wav"/><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audio" Target="../media/audio4.wav"/><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audio" Target="../media/audio5.wav"/><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ru.wikipedia.org/wiki/%D0%91%D0%BE%D0%BC%D0%B1%D0%B0%D1%80%D0%B4%D0%B8%D1%80%D0%BE%D0%B2%D0%BA%D0%B0_%D0%93%D0%B5%D1%80%D0%BD%D0%B8%D0%BA%D0%B8" TargetMode="External"/><Relationship Id="rId3" Type="http://schemas.openxmlformats.org/officeDocument/2006/relationships/hyperlink" Target="http://ru.wikipedia.org/wiki/%D0%93%D0%B5%D1%80%D0%BD%D0%B8%D0%BA%D0%B0" TargetMode="External"/><Relationship Id="rId7" Type="http://schemas.openxmlformats.org/officeDocument/2006/relationships/hyperlink" Target="http://ru.wikipedia.org/wiki/%D0%9B%D1%8E%D1%84%D1%82%D0%B2%D0%B0%D1%84%D1%84%D0%B5" TargetMode="External"/><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hyperlink" Target="http://ru.wikipedia.org/wiki/%D0%9B%D0%B5%D0%B3%D0%B8%D0%BE%D0%BD_%C2%AB%D0%9A%D0%BE%D0%BD%D0%B4%D0%BE%D1%80%C2%BB" TargetMode="External"/><Relationship Id="rId5" Type="http://schemas.openxmlformats.org/officeDocument/2006/relationships/hyperlink" Target="http://ru.wikipedia.org/wiki/1937_%D0%B3%D0%BE%D0%B4" TargetMode="External"/><Relationship Id="rId4" Type="http://schemas.openxmlformats.org/officeDocument/2006/relationships/hyperlink" Target="http://ru.wikipedia.org/wiki/%D0%93%D1%80%D0%B0%D0%B6%D0%B4%D0%B0%D0%BD%D1%81%D0%BA%D0%B0%D1%8F_%D0%B2%D0%BE%D0%B9%D0%BD%D0%B0_%D0%B2_%D0%98%D1%81%D0%BF%D0%B0%D0%BD%D0%B8%D0%B8"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6.xml"/><Relationship Id="rId4" Type="http://schemas.openxmlformats.org/officeDocument/2006/relationships/image" Target="../media/image49.jpeg"/></Relationships>
</file>

<file path=ppt/slides/_rels/slide4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hyperlink" Target="http://www.arthistory.ru/malevich2.htm" TargetMode="Externa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62.jpeg"/><Relationship Id="rId2" Type="http://schemas.openxmlformats.org/officeDocument/2006/relationships/image" Target="../media/image57.jpeg"/><Relationship Id="rId1" Type="http://schemas.openxmlformats.org/officeDocument/2006/relationships/slideLayout" Target="../slideLayouts/slideLayout4.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5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8" Type="http://schemas.openxmlformats.org/officeDocument/2006/relationships/hyperlink" Target="http://ru.wikipedia.org/wiki/%D0%90%D0%B2%D1%81%D1%82%D1%80%D0%BE-%D0%92%D0%B5%D0%BD%D0%B3%D1%80%D0%B8%D1%8F" TargetMode="External"/><Relationship Id="rId13" Type="http://schemas.openxmlformats.org/officeDocument/2006/relationships/hyperlink" Target="http://ru.wikipedia.org/wiki/%D0%9C%D0%BE%D0%B4%D0%B5%D1%80%D0%BD" TargetMode="External"/><Relationship Id="rId3" Type="http://schemas.openxmlformats.org/officeDocument/2006/relationships/image" Target="../media/image74.jpeg"/><Relationship Id="rId7" Type="http://schemas.openxmlformats.org/officeDocument/2006/relationships/hyperlink" Target="http://ru.wikipedia.org/wiki/%D0%9F%D0%B5%D0%BD%D1%86%D0%B8%D0%BD%D0%B3_(%D0%92%D0%B5%D0%BD%D0%B0)" TargetMode="External"/><Relationship Id="rId12" Type="http://schemas.openxmlformats.org/officeDocument/2006/relationships/hyperlink" Target="http://ru.wikipedia.org/wiki/%D0%90%D0%B2%D1%81%D1%82%D1%80%D0%B8%D0%B9%D1%86%D1%8B" TargetMode="External"/><Relationship Id="rId2" Type="http://schemas.openxmlformats.org/officeDocument/2006/relationships/image" Target="../media/image73.jpeg"/><Relationship Id="rId1" Type="http://schemas.openxmlformats.org/officeDocument/2006/relationships/slideLayout" Target="../slideLayouts/slideLayout4.xml"/><Relationship Id="rId6" Type="http://schemas.openxmlformats.org/officeDocument/2006/relationships/hyperlink" Target="http://ru.wikipedia.org/wiki/1862" TargetMode="External"/><Relationship Id="rId11" Type="http://schemas.openxmlformats.org/officeDocument/2006/relationships/hyperlink" Target="http://ru.wikipedia.org/wiki/%D0%92%D0%B5%D0%BD%D0%B0" TargetMode="External"/><Relationship Id="rId5" Type="http://schemas.openxmlformats.org/officeDocument/2006/relationships/hyperlink" Target="http://ru.wikipedia.org/wiki/14_%D0%B8%D1%8E%D0%BB%D1%8F" TargetMode="External"/><Relationship Id="rId10" Type="http://schemas.openxmlformats.org/officeDocument/2006/relationships/hyperlink" Target="http://ru.wikipedia.org/wiki/1918" TargetMode="External"/><Relationship Id="rId4" Type="http://schemas.openxmlformats.org/officeDocument/2006/relationships/hyperlink" Target="http://ru.wikipedia.org/wiki/%D0%9D%D0%B5%D0%BC%D0%B5%D1%86%D0%BA%D0%B8%D0%B9_%D1%8F%D0%B7%D1%8B%D0%BA" TargetMode="External"/><Relationship Id="rId9" Type="http://schemas.openxmlformats.org/officeDocument/2006/relationships/hyperlink" Target="http://ru.wikipedia.org/wiki/6_%D1%84%D0%B5%D0%B2%D1%80%D0%B0%D0%BB%D1%8F" TargetMode="External"/><Relationship Id="rId14" Type="http://schemas.openxmlformats.org/officeDocument/2006/relationships/hyperlink" Target="http://ru.wikipedia.org/wiki/%D0%AD%D1%80%D0%BE%D1%82%D0%B8%D0%BA%D0%B0"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86.jpeg"/></Relationships>
</file>

<file path=ppt/slides/_rels/slide6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2.xml"/><Relationship Id="rId4" Type="http://schemas.openxmlformats.org/officeDocument/2006/relationships/image" Target="../media/image110.jpeg"/></Relationships>
</file>

<file path=ppt/slides/_rels/slide7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jpe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image" Target="../media/image139.jpe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41.jpe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43.jpeg"/><Relationship Id="rId1" Type="http://schemas.openxmlformats.org/officeDocument/2006/relationships/slideLayout" Target="../slideLayouts/slideLayout2.xml"/><Relationship Id="rId5" Type="http://schemas.openxmlformats.org/officeDocument/2006/relationships/image" Target="../media/image146.jpeg"/><Relationship Id="rId4" Type="http://schemas.openxmlformats.org/officeDocument/2006/relationships/image" Target="../media/image145.jpeg"/></Relationships>
</file>

<file path=ppt/slides/_rels/slide99.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ru-RU" b="1" dirty="0" smtClean="0">
                <a:solidFill>
                  <a:srgbClr val="FF0000"/>
                </a:solidFill>
              </a:rPr>
              <a:t>Триумф модернизма. ХХ век</a:t>
            </a:r>
            <a:endParaRPr lang="ru-RU" b="1" dirty="0">
              <a:solidFill>
                <a:srgbClr val="FF0000"/>
              </a:solidFill>
            </a:endParaRPr>
          </a:p>
        </p:txBody>
      </p:sp>
      <p:sp>
        <p:nvSpPr>
          <p:cNvPr id="3" name="Подзаголовок 2"/>
          <p:cNvSpPr>
            <a:spLocks noGrp="1"/>
          </p:cNvSpPr>
          <p:nvPr>
            <p:ph type="subTitle" idx="1"/>
          </p:nvPr>
        </p:nvSpPr>
        <p:spPr/>
        <p:txBody>
          <a:bodyPr>
            <a:normAutofit lnSpcReduction="10000"/>
          </a:bodyPr>
          <a:lstStyle/>
          <a:p>
            <a:r>
              <a:rPr lang="ru-RU" b="1" dirty="0">
                <a:solidFill>
                  <a:srgbClr val="FF0000"/>
                </a:solidFill>
              </a:rPr>
              <a:t>Милый друг, иль ты не видишь,</a:t>
            </a:r>
            <a:r>
              <a:rPr lang="ru-RU" b="1" dirty="0" smtClean="0">
                <a:solidFill>
                  <a:srgbClr val="FF0000"/>
                </a:solidFill>
              </a:rPr>
              <a:t/>
            </a:r>
            <a:br>
              <a:rPr lang="ru-RU" b="1" dirty="0" smtClean="0">
                <a:solidFill>
                  <a:srgbClr val="FF0000"/>
                </a:solidFill>
              </a:rPr>
            </a:br>
            <a:r>
              <a:rPr lang="ru-RU" b="1" dirty="0">
                <a:solidFill>
                  <a:srgbClr val="FF0000"/>
                </a:solidFill>
              </a:rPr>
              <a:t>Что все видимое нами – </a:t>
            </a:r>
            <a:r>
              <a:rPr lang="ru-RU" b="1" dirty="0" smtClean="0">
                <a:solidFill>
                  <a:srgbClr val="FF0000"/>
                </a:solidFill>
              </a:rPr>
              <a:t/>
            </a:r>
            <a:br>
              <a:rPr lang="ru-RU" b="1" dirty="0" smtClean="0">
                <a:solidFill>
                  <a:srgbClr val="FF0000"/>
                </a:solidFill>
              </a:rPr>
            </a:br>
            <a:r>
              <a:rPr lang="ru-RU" b="1" dirty="0">
                <a:solidFill>
                  <a:srgbClr val="FF0000"/>
                </a:solidFill>
              </a:rPr>
              <a:t>Только отблеск, только тени</a:t>
            </a:r>
            <a:r>
              <a:rPr lang="ru-RU" b="1" dirty="0" smtClean="0">
                <a:solidFill>
                  <a:srgbClr val="FF0000"/>
                </a:solidFill>
              </a:rPr>
              <a:t/>
            </a:r>
            <a:br>
              <a:rPr lang="ru-RU" b="1" dirty="0" smtClean="0">
                <a:solidFill>
                  <a:srgbClr val="FF0000"/>
                </a:solidFill>
              </a:rPr>
            </a:br>
            <a:r>
              <a:rPr lang="ru-RU" b="1" dirty="0">
                <a:solidFill>
                  <a:srgbClr val="FF0000"/>
                </a:solidFill>
              </a:rPr>
              <a:t>От незримого очами?</a:t>
            </a:r>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323850" y="-9525"/>
            <a:ext cx="8569325" cy="6937375"/>
          </a:xfrm>
          <a:prstGeom prst="rect">
            <a:avLst/>
          </a:prstGeom>
          <a:noFill/>
          <a:ln w="9525">
            <a:noFill/>
            <a:miter lim="800000"/>
            <a:headEnd/>
            <a:tailEnd/>
          </a:ln>
          <a:effectLst/>
        </p:spPr>
      </p:pic>
    </p:spTree>
  </p:cSld>
  <p:clrMapOvr>
    <a:masterClrMapping/>
  </p:clrMapOvr>
  <p:transition>
    <p:newsflash/>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FF0000"/>
                </a:solidFill>
              </a:rPr>
              <a:t>Брошь Рене </a:t>
            </a:r>
            <a:r>
              <a:rPr lang="ru-RU" dirty="0" err="1" smtClean="0">
                <a:solidFill>
                  <a:srgbClr val="FF0000"/>
                </a:solidFill>
              </a:rPr>
              <a:t>Лалика</a:t>
            </a:r>
            <a:endParaRPr lang="ru-RU" dirty="0">
              <a:solidFill>
                <a:srgbClr val="FF0000"/>
              </a:solidFill>
            </a:endParaRPr>
          </a:p>
        </p:txBody>
      </p:sp>
      <p:pic>
        <p:nvPicPr>
          <p:cNvPr id="4" name="Содержимое 3" descr="Рене Лалик. Брошь"/>
          <p:cNvPicPr>
            <a:picLocks noGrp="1"/>
          </p:cNvPicPr>
          <p:nvPr>
            <p:ph idx="1"/>
          </p:nvPr>
        </p:nvPicPr>
        <p:blipFill>
          <a:blip r:embed="rId2"/>
          <a:stretch>
            <a:fillRect/>
          </a:stretch>
        </p:blipFill>
        <p:spPr bwMode="auto">
          <a:xfrm>
            <a:off x="2624137" y="1811337"/>
            <a:ext cx="3895725" cy="4286250"/>
          </a:xfrm>
          <a:prstGeom prst="rect">
            <a:avLst/>
          </a:prstGeom>
          <a:noFill/>
          <a:ln w="9525">
            <a:noFill/>
            <a:miter lim="800000"/>
            <a:headEnd/>
            <a:tailEnd/>
          </a:ln>
        </p:spPr>
      </p:pic>
    </p:spTree>
  </p:cSld>
  <p:clrMapOvr>
    <a:masterClrMapping/>
  </p:clrMapOvr>
  <p:transition>
    <p:newsflash/>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FF0000"/>
                </a:solidFill>
              </a:rPr>
              <a:t>Мебель в стиле модерн</a:t>
            </a:r>
            <a:endParaRPr lang="ru-RU" dirty="0">
              <a:solidFill>
                <a:srgbClr val="FF0000"/>
              </a:solidFill>
            </a:endParaRPr>
          </a:p>
        </p:txBody>
      </p:sp>
      <p:pic>
        <p:nvPicPr>
          <p:cNvPr id="4" name="Содержимое 3" descr="мебель в стиле югендстиль"/>
          <p:cNvPicPr>
            <a:picLocks noGrp="1"/>
          </p:cNvPicPr>
          <p:nvPr>
            <p:ph idx="1"/>
          </p:nvPr>
        </p:nvPicPr>
        <p:blipFill>
          <a:blip r:embed="rId2"/>
          <a:stretch>
            <a:fillRect/>
          </a:stretch>
        </p:blipFill>
        <p:spPr bwMode="auto">
          <a:xfrm>
            <a:off x="2238375" y="2968625"/>
            <a:ext cx="4667250" cy="1971675"/>
          </a:xfrm>
          <a:prstGeom prst="rect">
            <a:avLst/>
          </a:prstGeom>
          <a:noFill/>
          <a:ln w="9525">
            <a:noFill/>
            <a:miter lim="800000"/>
            <a:headEnd/>
            <a:tailEnd/>
          </a:ln>
        </p:spPr>
      </p:pic>
    </p:spTree>
  </p:cSld>
  <p:clrMapOvr>
    <a:masterClrMapping/>
  </p:clrMapOvr>
  <p:transition>
    <p:newsflash/>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FF0000"/>
                </a:solidFill>
              </a:rPr>
              <a:t>Кровать в стиле модерн</a:t>
            </a:r>
            <a:endParaRPr lang="ru-RU" dirty="0">
              <a:solidFill>
                <a:srgbClr val="FF0000"/>
              </a:solidFill>
            </a:endParaRPr>
          </a:p>
        </p:txBody>
      </p:sp>
      <p:pic>
        <p:nvPicPr>
          <p:cNvPr id="4" name="Содержимое 3" descr="спальня с элементами стиля модерн"/>
          <p:cNvPicPr>
            <a:picLocks noGrp="1"/>
          </p:cNvPicPr>
          <p:nvPr>
            <p:ph idx="1"/>
          </p:nvPr>
        </p:nvPicPr>
        <p:blipFill>
          <a:blip r:embed="rId2"/>
          <a:stretch>
            <a:fillRect/>
          </a:stretch>
        </p:blipFill>
        <p:spPr bwMode="auto">
          <a:xfrm>
            <a:off x="2349500" y="1604962"/>
            <a:ext cx="4445000" cy="4699000"/>
          </a:xfrm>
          <a:prstGeom prst="rect">
            <a:avLst/>
          </a:prstGeom>
          <a:noFill/>
          <a:ln w="9525">
            <a:noFill/>
            <a:miter lim="800000"/>
            <a:headEnd/>
            <a:tailEnd/>
          </a:ln>
        </p:spPr>
      </p:pic>
    </p:spTree>
  </p:cSld>
  <p:clrMapOvr>
    <a:masterClrMapping/>
  </p:clrMapOvr>
  <p:transition>
    <p:newsflash/>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FF0000"/>
                </a:solidFill>
              </a:rPr>
              <a:t>Интерьеры в стиле модерн</a:t>
            </a:r>
            <a:endParaRPr lang="ru-RU" dirty="0">
              <a:solidFill>
                <a:srgbClr val="FF0000"/>
              </a:solidFill>
            </a:endParaRPr>
          </a:p>
        </p:txBody>
      </p:sp>
      <p:pic>
        <p:nvPicPr>
          <p:cNvPr id="4" name="Содержимое 3" descr="черты стиля ар нуво в дизайне интерьера"/>
          <p:cNvPicPr>
            <a:picLocks noGrp="1"/>
          </p:cNvPicPr>
          <p:nvPr>
            <p:ph idx="1"/>
          </p:nvPr>
        </p:nvPicPr>
        <p:blipFill>
          <a:blip r:embed="rId2"/>
          <a:stretch>
            <a:fillRect/>
          </a:stretch>
        </p:blipFill>
        <p:spPr bwMode="auto">
          <a:xfrm>
            <a:off x="1727200" y="1731962"/>
            <a:ext cx="5689600" cy="4445000"/>
          </a:xfrm>
          <a:prstGeom prst="rect">
            <a:avLst/>
          </a:prstGeom>
          <a:noFill/>
          <a:ln w="9525">
            <a:noFill/>
            <a:miter lim="800000"/>
            <a:headEnd/>
            <a:tailEnd/>
          </a:ln>
        </p:spPr>
      </p:pic>
    </p:spTree>
  </p:cSld>
  <p:clrMapOvr>
    <a:masterClrMapping/>
  </p:clrMapOvr>
  <p:transition>
    <p:newsflash/>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FF0000"/>
                </a:solidFill>
              </a:rPr>
              <a:t>Ванная в стиле модерн</a:t>
            </a:r>
            <a:endParaRPr lang="ru-RU" dirty="0">
              <a:solidFill>
                <a:srgbClr val="FF0000"/>
              </a:solidFill>
            </a:endParaRPr>
          </a:p>
        </p:txBody>
      </p:sp>
      <p:pic>
        <p:nvPicPr>
          <p:cNvPr id="4" name="Содержимое 3" descr="Ванная комната в стиле модерн"/>
          <p:cNvPicPr>
            <a:picLocks noGrp="1"/>
          </p:cNvPicPr>
          <p:nvPr>
            <p:ph idx="1"/>
          </p:nvPr>
        </p:nvPicPr>
        <p:blipFill>
          <a:blip r:embed="rId2"/>
          <a:stretch>
            <a:fillRect/>
          </a:stretch>
        </p:blipFill>
        <p:spPr bwMode="auto">
          <a:xfrm>
            <a:off x="1714500" y="1987550"/>
            <a:ext cx="5715000" cy="3933825"/>
          </a:xfrm>
          <a:prstGeom prst="rect">
            <a:avLst/>
          </a:prstGeom>
          <a:noFill/>
          <a:ln w="9525">
            <a:noFill/>
            <a:miter lim="800000"/>
            <a:headEnd/>
            <a:tailEnd/>
          </a:ln>
        </p:spPr>
      </p:pic>
    </p:spTree>
  </p:cSld>
  <p:clrMapOvr>
    <a:masterClrMapping/>
  </p:clrMapOvr>
  <p:transition>
    <p:newsflash/>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FF0000"/>
                </a:solidFill>
              </a:rPr>
              <a:t>Кухня в стиле модерн</a:t>
            </a:r>
            <a:endParaRPr lang="ru-RU" dirty="0">
              <a:solidFill>
                <a:srgbClr val="FF0000"/>
              </a:solidFill>
            </a:endParaRPr>
          </a:p>
        </p:txBody>
      </p:sp>
      <p:pic>
        <p:nvPicPr>
          <p:cNvPr id="4" name="Содержимое 3" descr="Мебель для кухни в стиле модерн"/>
          <p:cNvPicPr>
            <a:picLocks noGrp="1"/>
          </p:cNvPicPr>
          <p:nvPr>
            <p:ph idx="1"/>
          </p:nvPr>
        </p:nvPicPr>
        <p:blipFill>
          <a:blip r:embed="rId2"/>
          <a:stretch>
            <a:fillRect/>
          </a:stretch>
        </p:blipFill>
        <p:spPr bwMode="auto">
          <a:xfrm>
            <a:off x="2339752" y="1988840"/>
            <a:ext cx="4802832" cy="2614846"/>
          </a:xfrm>
          <a:prstGeom prst="rect">
            <a:avLst/>
          </a:prstGeom>
          <a:noFill/>
          <a:ln w="9525">
            <a:noFill/>
            <a:miter lim="800000"/>
            <a:headEnd/>
            <a:tailEnd/>
          </a:ln>
        </p:spPr>
      </p:pic>
    </p:spTree>
  </p:cSld>
  <p:clrMapOvr>
    <a:masterClrMapping/>
  </p:clrMapOvr>
  <p:transition>
    <p:newsflash/>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FF0000"/>
                </a:solidFill>
              </a:rPr>
              <a:t>Спальня в стиле модерн</a:t>
            </a:r>
            <a:endParaRPr lang="ru-RU" dirty="0">
              <a:solidFill>
                <a:srgbClr val="FF0000"/>
              </a:solidFill>
            </a:endParaRPr>
          </a:p>
        </p:txBody>
      </p:sp>
      <p:pic>
        <p:nvPicPr>
          <p:cNvPr id="4" name="Содержимое 3" descr="Спальня в стиле модерн фото"/>
          <p:cNvPicPr>
            <a:picLocks noGrp="1"/>
          </p:cNvPicPr>
          <p:nvPr>
            <p:ph idx="1"/>
          </p:nvPr>
        </p:nvPicPr>
        <p:blipFill>
          <a:blip r:embed="rId2"/>
          <a:stretch>
            <a:fillRect/>
          </a:stretch>
        </p:blipFill>
        <p:spPr bwMode="auto">
          <a:xfrm>
            <a:off x="1828800" y="2285682"/>
            <a:ext cx="5486400" cy="3337560"/>
          </a:xfrm>
          <a:prstGeom prst="rect">
            <a:avLst/>
          </a:prstGeom>
          <a:noFill/>
          <a:ln w="9525">
            <a:noFill/>
            <a:miter lim="800000"/>
            <a:headEnd/>
            <a:tailEnd/>
          </a:ln>
        </p:spPr>
      </p:pic>
    </p:spTree>
  </p:cSld>
  <p:clrMapOvr>
    <a:masterClrMapping/>
  </p:clrMapOvr>
  <p:transition>
    <p:newsflash/>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FF0000"/>
                </a:solidFill>
              </a:rPr>
              <a:t>Гостиная в стиле модерн</a:t>
            </a:r>
            <a:endParaRPr lang="ru-RU" dirty="0">
              <a:solidFill>
                <a:srgbClr val="FF0000"/>
              </a:solidFill>
            </a:endParaRPr>
          </a:p>
        </p:txBody>
      </p:sp>
      <p:pic>
        <p:nvPicPr>
          <p:cNvPr id="4" name="Содержимое 3" descr="Гостиная в стиле модерн фото"/>
          <p:cNvPicPr>
            <a:picLocks noGrp="1"/>
          </p:cNvPicPr>
          <p:nvPr>
            <p:ph idx="1"/>
          </p:nvPr>
        </p:nvPicPr>
        <p:blipFill>
          <a:blip r:embed="rId2"/>
          <a:stretch>
            <a:fillRect/>
          </a:stretch>
        </p:blipFill>
        <p:spPr bwMode="auto">
          <a:xfrm>
            <a:off x="1126738" y="1600200"/>
            <a:ext cx="6890524" cy="4708525"/>
          </a:xfrm>
          <a:prstGeom prst="rect">
            <a:avLst/>
          </a:prstGeom>
          <a:noFill/>
          <a:ln w="9525">
            <a:noFill/>
            <a:miter lim="800000"/>
            <a:headEnd/>
            <a:tailEnd/>
          </a:ln>
        </p:spPr>
      </p:pic>
    </p:spTree>
  </p:cSld>
  <p:clrMapOvr>
    <a:masterClrMapping/>
  </p:clrMapOvr>
  <p:transition>
    <p:newsfla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dirty="0">
                <a:solidFill>
                  <a:schemeClr val="tx1"/>
                </a:solidFill>
                <a:effectLst/>
              </a:rPr>
              <a:t>П</a:t>
            </a:r>
            <a:r>
              <a:rPr lang="ru-RU" dirty="0" smtClean="0">
                <a:solidFill>
                  <a:schemeClr val="tx1"/>
                </a:solidFill>
                <a:effectLst/>
              </a:rPr>
              <a:t>ортрет </a:t>
            </a:r>
            <a:r>
              <a:rPr lang="ru-RU" dirty="0" smtClean="0">
                <a:solidFill>
                  <a:schemeClr val="tx1"/>
                </a:solidFill>
                <a:effectLst/>
              </a:rPr>
              <a:t>Андре Дерена</a:t>
            </a:r>
            <a:endParaRPr lang="ru-RU" dirty="0">
              <a:solidFill>
                <a:schemeClr val="tx1"/>
              </a:solidFill>
              <a:effectLst/>
            </a:endParaRPr>
          </a:p>
        </p:txBody>
      </p:sp>
      <p:pic>
        <p:nvPicPr>
          <p:cNvPr id="6" name="Рисунок 3" descr="Анри Матисс: Портрет Андре Дерена"/>
          <p:cNvPicPr>
            <a:picLocks noGrp="1" noChangeAspect="1" noChangeArrowheads="1"/>
          </p:cNvPicPr>
          <p:nvPr>
            <p:ph sz="half" idx="2"/>
          </p:nvPr>
        </p:nvPicPr>
        <p:blipFill>
          <a:blip r:embed="rId2"/>
          <a:stretch>
            <a:fillRect/>
          </a:stretch>
        </p:blipFill>
        <p:spPr bwMode="auto">
          <a:xfrm>
            <a:off x="2987824" y="1600200"/>
            <a:ext cx="3384376" cy="4597643"/>
          </a:xfrm>
          <a:prstGeom prst="rect">
            <a:avLst/>
          </a:prstGeom>
          <a:noFill/>
          <a:ln w="9525">
            <a:noFill/>
            <a:miter lim="800000"/>
            <a:headEnd/>
            <a:tailEnd/>
          </a:ln>
        </p:spPr>
      </p:pic>
      <p:sp>
        <p:nvSpPr>
          <p:cNvPr id="2" name="Объект 1"/>
          <p:cNvSpPr>
            <a:spLocks noGrp="1"/>
          </p:cNvSpPr>
          <p:nvPr>
            <p:ph sz="half" idx="1"/>
          </p:nvPr>
        </p:nvSpPr>
        <p:spPr/>
        <p:txBody>
          <a:bodyPr/>
          <a:lstStyle/>
          <a:p>
            <a:endParaRPr lang="ru-RU"/>
          </a:p>
        </p:txBody>
      </p:sp>
    </p:spTree>
  </p:cSld>
  <p:clrMapOvr>
    <a:masterClrMapping/>
  </p:clrMapOvr>
  <p:transition>
    <p:newsfla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Sea at Collioure"/>
          <p:cNvPicPr>
            <a:picLocks noChangeAspect="1" noChangeArrowheads="1"/>
          </p:cNvPicPr>
          <p:nvPr/>
        </p:nvPicPr>
        <p:blipFill>
          <a:blip r:embed="rId3"/>
          <a:srcRect/>
          <a:stretch>
            <a:fillRect/>
          </a:stretch>
        </p:blipFill>
        <p:spPr bwMode="auto">
          <a:xfrm>
            <a:off x="755650" y="115888"/>
            <a:ext cx="7488238" cy="6115050"/>
          </a:xfrm>
          <a:prstGeom prst="rect">
            <a:avLst/>
          </a:prstGeom>
          <a:noFill/>
        </p:spPr>
      </p:pic>
      <p:sp>
        <p:nvSpPr>
          <p:cNvPr id="73731" name="Text Box 3"/>
          <p:cNvSpPr txBox="1">
            <a:spLocks noChangeArrowheads="1"/>
          </p:cNvSpPr>
          <p:nvPr/>
        </p:nvSpPr>
        <p:spPr bwMode="auto">
          <a:xfrm>
            <a:off x="2627313" y="6156325"/>
            <a:ext cx="4233862" cy="701675"/>
          </a:xfrm>
          <a:prstGeom prst="rect">
            <a:avLst/>
          </a:prstGeom>
          <a:noFill/>
          <a:ln w="9525">
            <a:noFill/>
            <a:miter lim="800000"/>
            <a:headEnd/>
            <a:tailEnd/>
          </a:ln>
          <a:effectLst/>
        </p:spPr>
        <p:txBody>
          <a:bodyPr wrap="none">
            <a:spAutoFit/>
          </a:bodyPr>
          <a:lstStyle/>
          <a:p>
            <a:r>
              <a:rPr lang="ru-RU" sz="4000" b="1" dirty="0">
                <a:solidFill>
                  <a:srgbClr val="FF0000"/>
                </a:solidFill>
              </a:rPr>
              <a:t>Море в </a:t>
            </a:r>
            <a:r>
              <a:rPr lang="ru-RU" sz="4000" b="1" dirty="0" err="1">
                <a:solidFill>
                  <a:srgbClr val="FF0000"/>
                </a:solidFill>
              </a:rPr>
              <a:t>Колиуре</a:t>
            </a:r>
            <a:endParaRPr lang="uk-UA" sz="4000" b="1" dirty="0">
              <a:solidFill>
                <a:srgbClr val="FF0000"/>
              </a:solidFill>
            </a:endParaRPr>
          </a:p>
        </p:txBody>
      </p:sp>
      <p:pic>
        <p:nvPicPr>
          <p:cNvPr id="73732" name="Picture 4">
            <a:hlinkClick r:id="" action="ppaction://media"/>
          </p:cNvPr>
          <p:cNvPicPr>
            <a:picLocks noRot="1" noChangeAspect="1" noChangeArrowheads="1"/>
          </p:cNvPicPr>
          <p:nvPr>
            <a:wavAudioFile r:embed="rId1" name="28.wav"/>
          </p:nvPr>
        </p:nvPicPr>
        <p:blipFill>
          <a:blip r:embed="rId4"/>
          <a:srcRect/>
          <a:stretch>
            <a:fillRect/>
          </a:stretch>
        </p:blipFill>
        <p:spPr bwMode="auto">
          <a:xfrm>
            <a:off x="-1044575" y="3644900"/>
            <a:ext cx="304800" cy="304800"/>
          </a:xfrm>
          <a:prstGeom prst="rect">
            <a:avLst/>
          </a:prstGeom>
          <a:noFill/>
        </p:spPr>
      </p:pic>
    </p:spTree>
  </p:cSld>
  <p:clrMapOvr>
    <a:masterClrMapping/>
  </p:clrMapOvr>
  <p:transition advClick="0" advTm="1000">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51" fill="hold"/>
                                        <p:tgtEl>
                                          <p:spTgt spid="7373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373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The Moroccans"/>
          <p:cNvPicPr>
            <a:picLocks noChangeAspect="1" noChangeArrowheads="1"/>
          </p:cNvPicPr>
          <p:nvPr/>
        </p:nvPicPr>
        <p:blipFill>
          <a:blip r:embed="rId2"/>
          <a:srcRect/>
          <a:stretch>
            <a:fillRect/>
          </a:stretch>
        </p:blipFill>
        <p:spPr bwMode="auto">
          <a:xfrm>
            <a:off x="285720" y="642918"/>
            <a:ext cx="8569325" cy="5408612"/>
          </a:xfrm>
          <a:prstGeom prst="rect">
            <a:avLst/>
          </a:prstGeom>
          <a:noFill/>
        </p:spPr>
      </p:pic>
      <p:sp>
        <p:nvSpPr>
          <p:cNvPr id="3" name="Прямоугольник 2"/>
          <p:cNvSpPr/>
          <p:nvPr/>
        </p:nvSpPr>
        <p:spPr>
          <a:xfrm rot="10800000" flipV="1">
            <a:off x="2786049" y="5967379"/>
            <a:ext cx="3929090" cy="523220"/>
          </a:xfrm>
          <a:prstGeom prst="rect">
            <a:avLst/>
          </a:prstGeom>
        </p:spPr>
        <p:txBody>
          <a:bodyPr wrap="square">
            <a:spAutoFit/>
          </a:bodyPr>
          <a:lstStyle/>
          <a:p>
            <a:pPr algn="ctr"/>
            <a:r>
              <a:rPr lang="uk-UA" sz="2800" b="1" dirty="0" err="1" smtClean="0">
                <a:solidFill>
                  <a:srgbClr val="FF0000"/>
                </a:solidFill>
              </a:rPr>
              <a:t>Марокканцы</a:t>
            </a:r>
            <a:endParaRPr lang="uk-UA" sz="2800" b="1" dirty="0">
              <a:solidFill>
                <a:srgbClr val="FF0000"/>
              </a:solidFill>
            </a:endParaRPr>
          </a:p>
        </p:txBody>
      </p:sp>
    </p:spTree>
  </p:cSld>
  <p:clrMapOvr>
    <a:masterClrMapping/>
  </p:clrMapOvr>
  <p:transition>
    <p:newsfla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Picture 4" descr="Polynesia, The Sea"/>
          <p:cNvPicPr>
            <a:picLocks noChangeAspect="1" noChangeArrowheads="1"/>
          </p:cNvPicPr>
          <p:nvPr/>
        </p:nvPicPr>
        <p:blipFill>
          <a:blip r:embed="rId3"/>
          <a:srcRect/>
          <a:stretch>
            <a:fillRect/>
          </a:stretch>
        </p:blipFill>
        <p:spPr bwMode="auto">
          <a:xfrm>
            <a:off x="250825" y="476250"/>
            <a:ext cx="8713788" cy="5503863"/>
          </a:xfrm>
          <a:prstGeom prst="rect">
            <a:avLst/>
          </a:prstGeom>
          <a:noFill/>
        </p:spPr>
      </p:pic>
      <p:sp>
        <p:nvSpPr>
          <p:cNvPr id="49157" name="Text Box 5"/>
          <p:cNvSpPr txBox="1">
            <a:spLocks noChangeArrowheads="1"/>
          </p:cNvSpPr>
          <p:nvPr/>
        </p:nvSpPr>
        <p:spPr bwMode="auto">
          <a:xfrm>
            <a:off x="0" y="6062663"/>
            <a:ext cx="9144000" cy="701675"/>
          </a:xfrm>
          <a:prstGeom prst="rect">
            <a:avLst/>
          </a:prstGeom>
          <a:noFill/>
          <a:ln w="9525">
            <a:noFill/>
            <a:miter lim="800000"/>
            <a:headEnd/>
            <a:tailEnd/>
          </a:ln>
          <a:effectLst/>
        </p:spPr>
        <p:txBody>
          <a:bodyPr>
            <a:spAutoFit/>
          </a:bodyPr>
          <a:lstStyle/>
          <a:p>
            <a:pPr algn="ctr"/>
            <a:r>
              <a:rPr lang="uk-UA" sz="4000" b="1" dirty="0">
                <a:solidFill>
                  <a:srgbClr val="FF0000"/>
                </a:solidFill>
              </a:rPr>
              <a:t>Море в </a:t>
            </a:r>
            <a:r>
              <a:rPr lang="uk-UA" sz="4000" b="1" dirty="0" err="1">
                <a:solidFill>
                  <a:srgbClr val="FF0000"/>
                </a:solidFill>
              </a:rPr>
              <a:t>Полинезии</a:t>
            </a:r>
            <a:endParaRPr lang="uk-UA" sz="4000" b="1" dirty="0">
              <a:solidFill>
                <a:srgbClr val="FF0000"/>
              </a:solidFill>
            </a:endParaRPr>
          </a:p>
        </p:txBody>
      </p:sp>
      <p:pic>
        <p:nvPicPr>
          <p:cNvPr id="49158" name="Picture 6">
            <a:hlinkClick r:id="" action="ppaction://media"/>
          </p:cNvPr>
          <p:cNvPicPr>
            <a:picLocks noRot="1" noChangeAspect="1" noChangeArrowheads="1"/>
          </p:cNvPicPr>
          <p:nvPr>
            <a:wavAudioFile r:embed="rId1" name="2.wav"/>
          </p:nvPr>
        </p:nvPicPr>
        <p:blipFill>
          <a:blip r:embed="rId4"/>
          <a:srcRect/>
          <a:stretch>
            <a:fillRect/>
          </a:stretch>
        </p:blipFill>
        <p:spPr bwMode="auto">
          <a:xfrm>
            <a:off x="-684213" y="3429000"/>
            <a:ext cx="304800" cy="304800"/>
          </a:xfrm>
          <a:prstGeom prst="rect">
            <a:avLst/>
          </a:prstGeom>
          <a:noFill/>
        </p:spPr>
      </p:pic>
    </p:spTree>
  </p:cSld>
  <p:clrMapOvr>
    <a:masterClrMapping/>
  </p:clrMapOvr>
  <p:transition advClick="0" advTm="1000">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1" fill="hold"/>
                                        <p:tgtEl>
                                          <p:spTgt spid="4915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915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0 - Knife Thrower"/>
          <p:cNvPicPr>
            <a:picLocks noChangeAspect="1" noChangeArrowheads="1"/>
          </p:cNvPicPr>
          <p:nvPr/>
        </p:nvPicPr>
        <p:blipFill>
          <a:blip r:embed="rId3"/>
          <a:srcRect l="4811" t="6384" r="4811" b="19153"/>
          <a:stretch>
            <a:fillRect/>
          </a:stretch>
        </p:blipFill>
        <p:spPr bwMode="auto">
          <a:xfrm>
            <a:off x="381000" y="762000"/>
            <a:ext cx="8289925" cy="5145088"/>
          </a:xfrm>
          <a:prstGeom prst="rect">
            <a:avLst/>
          </a:prstGeom>
          <a:noFill/>
        </p:spPr>
      </p:pic>
      <p:sp>
        <p:nvSpPr>
          <p:cNvPr id="65539" name="Text Box 3"/>
          <p:cNvSpPr txBox="1">
            <a:spLocks noChangeArrowheads="1"/>
          </p:cNvSpPr>
          <p:nvPr/>
        </p:nvSpPr>
        <p:spPr bwMode="auto">
          <a:xfrm>
            <a:off x="2422525" y="6013450"/>
            <a:ext cx="4302125" cy="701675"/>
          </a:xfrm>
          <a:prstGeom prst="rect">
            <a:avLst/>
          </a:prstGeom>
          <a:noFill/>
          <a:ln w="9525">
            <a:noFill/>
            <a:miter lim="800000"/>
            <a:headEnd/>
            <a:tailEnd/>
          </a:ln>
          <a:effectLst/>
        </p:spPr>
        <p:txBody>
          <a:bodyPr wrap="none">
            <a:spAutoFit/>
          </a:bodyPr>
          <a:lstStyle/>
          <a:p>
            <a:r>
              <a:rPr lang="en-US" sz="4000" b="1" dirty="0" err="1">
                <a:solidFill>
                  <a:srgbClr val="FF0000"/>
                </a:solidFill>
              </a:rPr>
              <a:t>Метатель</a:t>
            </a:r>
            <a:r>
              <a:rPr lang="en-US" sz="4000" b="1" dirty="0">
                <a:solidFill>
                  <a:srgbClr val="FF0000"/>
                </a:solidFill>
              </a:rPr>
              <a:t> </a:t>
            </a:r>
            <a:r>
              <a:rPr lang="en-US" sz="4000" b="1" dirty="0" err="1">
                <a:solidFill>
                  <a:srgbClr val="FF0000"/>
                </a:solidFill>
              </a:rPr>
              <a:t>ножей</a:t>
            </a:r>
            <a:endParaRPr lang="ru-RU" sz="10000" b="1" dirty="0">
              <a:solidFill>
                <a:srgbClr val="FF0000"/>
              </a:solidFill>
              <a:latin typeface="Times New Roman" pitchFamily="18" charset="0"/>
            </a:endParaRPr>
          </a:p>
        </p:txBody>
      </p:sp>
      <p:pic>
        <p:nvPicPr>
          <p:cNvPr id="65540" name="Picture 4">
            <a:hlinkClick r:id="" action="ppaction://media"/>
          </p:cNvPr>
          <p:cNvPicPr>
            <a:picLocks noRot="1" noChangeAspect="1" noChangeArrowheads="1"/>
          </p:cNvPicPr>
          <p:nvPr>
            <a:wavAudioFile r:embed="rId1" name="32.wav"/>
          </p:nvPr>
        </p:nvPicPr>
        <p:blipFill>
          <a:blip r:embed="rId4"/>
          <a:srcRect/>
          <a:stretch>
            <a:fillRect/>
          </a:stretch>
        </p:blipFill>
        <p:spPr bwMode="auto">
          <a:xfrm>
            <a:off x="-1044575" y="3357563"/>
            <a:ext cx="304800" cy="304800"/>
          </a:xfrm>
          <a:prstGeom prst="rect">
            <a:avLst/>
          </a:prstGeom>
          <a:noFill/>
        </p:spPr>
      </p:pic>
    </p:spTree>
  </p:cSld>
  <p:clrMapOvr>
    <a:masterClrMapping/>
  </p:clrMapOvr>
  <p:transition advClick="0" advTm="1000">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1" fill="hold"/>
                                        <p:tgtEl>
                                          <p:spTgt spid="6554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5540"/>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0 - bouquet"/>
          <p:cNvPicPr>
            <a:picLocks noChangeAspect="1" noChangeArrowheads="1"/>
          </p:cNvPicPr>
          <p:nvPr/>
        </p:nvPicPr>
        <p:blipFill>
          <a:blip r:embed="rId3"/>
          <a:srcRect l="2867" t="3192" r="2867" b="9576"/>
          <a:stretch>
            <a:fillRect/>
          </a:stretch>
        </p:blipFill>
        <p:spPr bwMode="auto">
          <a:xfrm>
            <a:off x="1060450" y="381000"/>
            <a:ext cx="7040563" cy="5848350"/>
          </a:xfrm>
          <a:prstGeom prst="rect">
            <a:avLst/>
          </a:prstGeom>
          <a:noFill/>
        </p:spPr>
      </p:pic>
      <p:sp>
        <p:nvSpPr>
          <p:cNvPr id="70659" name="Text Box 3"/>
          <p:cNvSpPr txBox="1">
            <a:spLocks noChangeArrowheads="1"/>
          </p:cNvSpPr>
          <p:nvPr/>
        </p:nvSpPr>
        <p:spPr bwMode="auto">
          <a:xfrm>
            <a:off x="3563938" y="6156325"/>
            <a:ext cx="1617662" cy="701675"/>
          </a:xfrm>
          <a:prstGeom prst="rect">
            <a:avLst/>
          </a:prstGeom>
          <a:noFill/>
          <a:ln w="9525">
            <a:noFill/>
            <a:miter lim="800000"/>
            <a:headEnd/>
            <a:tailEnd/>
          </a:ln>
          <a:effectLst/>
        </p:spPr>
        <p:txBody>
          <a:bodyPr wrap="none">
            <a:spAutoFit/>
          </a:bodyPr>
          <a:lstStyle/>
          <a:p>
            <a:r>
              <a:rPr lang="en-US" sz="4000" b="1" dirty="0" err="1">
                <a:solidFill>
                  <a:srgbClr val="FF0000"/>
                </a:solidFill>
              </a:rPr>
              <a:t>Букет</a:t>
            </a:r>
            <a:endParaRPr lang="ru-RU" sz="13000" b="1" dirty="0">
              <a:solidFill>
                <a:srgbClr val="FF0000"/>
              </a:solidFill>
              <a:latin typeface="Times New Roman" pitchFamily="18" charset="0"/>
            </a:endParaRPr>
          </a:p>
        </p:txBody>
      </p:sp>
      <p:pic>
        <p:nvPicPr>
          <p:cNvPr id="70660" name="Picture 4">
            <a:hlinkClick r:id="" action="ppaction://media"/>
          </p:cNvPr>
          <p:cNvPicPr>
            <a:picLocks noRot="1" noChangeAspect="1" noChangeArrowheads="1"/>
          </p:cNvPicPr>
          <p:nvPr>
            <a:wavAudioFile r:embed="rId1" name="36.wav"/>
          </p:nvPr>
        </p:nvPicPr>
        <p:blipFill>
          <a:blip r:embed="rId4"/>
          <a:srcRect/>
          <a:stretch>
            <a:fillRect/>
          </a:stretch>
        </p:blipFill>
        <p:spPr bwMode="auto">
          <a:xfrm>
            <a:off x="-828675" y="2852738"/>
            <a:ext cx="304800" cy="304800"/>
          </a:xfrm>
          <a:prstGeom prst="rect">
            <a:avLst/>
          </a:prstGeom>
          <a:noFill/>
        </p:spPr>
      </p:pic>
    </p:spTree>
  </p:cSld>
  <p:clrMapOvr>
    <a:masterClrMapping/>
  </p:clrMapOvr>
  <p:transition advClick="0" advTm="1000">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01" fill="hold"/>
                                        <p:tgtEl>
                                          <p:spTgt spid="7066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0660"/>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0 - Creole Dancer"/>
          <p:cNvPicPr>
            <a:picLocks noChangeAspect="1" noChangeArrowheads="1"/>
          </p:cNvPicPr>
          <p:nvPr/>
        </p:nvPicPr>
        <p:blipFill>
          <a:blip r:embed="rId3"/>
          <a:srcRect l="10751" t="5363" r="9775" b="5363"/>
          <a:stretch>
            <a:fillRect/>
          </a:stretch>
        </p:blipFill>
        <p:spPr bwMode="auto">
          <a:xfrm>
            <a:off x="2438400" y="47625"/>
            <a:ext cx="4219575" cy="6048375"/>
          </a:xfrm>
          <a:prstGeom prst="rect">
            <a:avLst/>
          </a:prstGeom>
          <a:noFill/>
        </p:spPr>
      </p:pic>
      <p:sp>
        <p:nvSpPr>
          <p:cNvPr id="68611" name="Text Box 3"/>
          <p:cNvSpPr txBox="1">
            <a:spLocks noChangeArrowheads="1"/>
          </p:cNvSpPr>
          <p:nvPr/>
        </p:nvSpPr>
        <p:spPr bwMode="auto">
          <a:xfrm>
            <a:off x="1981200" y="6080125"/>
            <a:ext cx="5362365" cy="707886"/>
          </a:xfrm>
          <a:prstGeom prst="rect">
            <a:avLst/>
          </a:prstGeom>
          <a:noFill/>
          <a:ln w="9525">
            <a:noFill/>
            <a:miter lim="800000"/>
            <a:headEnd/>
            <a:tailEnd/>
          </a:ln>
          <a:effectLst/>
        </p:spPr>
        <p:txBody>
          <a:bodyPr wrap="none">
            <a:spAutoFit/>
          </a:bodyPr>
          <a:lstStyle/>
          <a:p>
            <a:r>
              <a:rPr lang="en-US" sz="4000" b="1" dirty="0" err="1">
                <a:solidFill>
                  <a:srgbClr val="FF0000"/>
                </a:solidFill>
              </a:rPr>
              <a:t>Танцующая</a:t>
            </a:r>
            <a:r>
              <a:rPr lang="en-US" sz="4000" b="1" dirty="0">
                <a:solidFill>
                  <a:srgbClr val="FF0000"/>
                </a:solidFill>
              </a:rPr>
              <a:t> </a:t>
            </a:r>
            <a:r>
              <a:rPr lang="en-US" sz="4000" b="1" dirty="0" err="1">
                <a:solidFill>
                  <a:srgbClr val="FF0000"/>
                </a:solidFill>
              </a:rPr>
              <a:t>креолка</a:t>
            </a:r>
            <a:endParaRPr lang="ru-RU" sz="11000" b="1" dirty="0">
              <a:solidFill>
                <a:srgbClr val="FF0000"/>
              </a:solidFill>
              <a:latin typeface="Times New Roman" pitchFamily="18" charset="0"/>
            </a:endParaRPr>
          </a:p>
        </p:txBody>
      </p:sp>
      <p:pic>
        <p:nvPicPr>
          <p:cNvPr id="68612" name="Picture 4">
            <a:hlinkClick r:id="" action="ppaction://media"/>
          </p:cNvPr>
          <p:cNvPicPr>
            <a:picLocks noRot="1" noChangeAspect="1" noChangeArrowheads="1"/>
          </p:cNvPicPr>
          <p:nvPr>
            <a:wavAudioFile r:embed="rId1" name="35.wav"/>
          </p:nvPr>
        </p:nvPicPr>
        <p:blipFill>
          <a:blip r:embed="rId4"/>
          <a:srcRect/>
          <a:stretch>
            <a:fillRect/>
          </a:stretch>
        </p:blipFill>
        <p:spPr bwMode="auto">
          <a:xfrm>
            <a:off x="-757238" y="3141663"/>
            <a:ext cx="304800" cy="304800"/>
          </a:xfrm>
          <a:prstGeom prst="rect">
            <a:avLst/>
          </a:prstGeom>
          <a:noFill/>
        </p:spPr>
      </p:pic>
    </p:spTree>
  </p:cSld>
  <p:clrMapOvr>
    <a:masterClrMapping/>
  </p:clrMapOvr>
  <p:transition advClick="0" advTm="1000">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51" fill="hold"/>
                                        <p:tgtEl>
                                          <p:spTgt spid="686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861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О художественном языке</a:t>
            </a:r>
            <a:endParaRPr lang="ru-RU" b="1" dirty="0">
              <a:solidFill>
                <a:srgbClr val="FF0000"/>
              </a:solidFill>
            </a:endParaRPr>
          </a:p>
        </p:txBody>
      </p:sp>
      <p:sp>
        <p:nvSpPr>
          <p:cNvPr id="3" name="Содержимое 2"/>
          <p:cNvSpPr>
            <a:spLocks noGrp="1"/>
          </p:cNvSpPr>
          <p:nvPr>
            <p:ph idx="1"/>
          </p:nvPr>
        </p:nvSpPr>
        <p:spPr/>
        <p:txBody>
          <a:bodyPr>
            <a:normAutofit fontScale="92500" lnSpcReduction="10000"/>
          </a:bodyPr>
          <a:lstStyle/>
          <a:p>
            <a:pPr algn="just">
              <a:buNone/>
            </a:pPr>
            <a:r>
              <a:rPr lang="ru-RU" b="1" dirty="0" smtClean="0"/>
              <a:t>    В основе нового художественного языка лежала </a:t>
            </a:r>
            <a:r>
              <a:rPr lang="ru-RU" b="1" i="1" u="sng" dirty="0" smtClean="0">
                <a:solidFill>
                  <a:srgbClr val="FF0000"/>
                </a:solidFill>
              </a:rPr>
              <a:t>линия</a:t>
            </a:r>
            <a:r>
              <a:rPr lang="ru-RU" b="1" i="1" u="sng" dirty="0" smtClean="0"/>
              <a:t> </a:t>
            </a:r>
            <a:r>
              <a:rPr lang="ru-RU" b="1" dirty="0" smtClean="0"/>
              <a:t>— декоративная и динамичная, гибкая и подвижная, передающая энергию жизни,</a:t>
            </a:r>
          </a:p>
          <a:p>
            <a:pPr algn="just">
              <a:buNone/>
            </a:pPr>
            <a:r>
              <a:rPr lang="ru-RU" b="1" dirty="0"/>
              <a:t> </a:t>
            </a:r>
            <a:r>
              <a:rPr lang="ru-RU" b="1" dirty="0" smtClean="0"/>
              <a:t>   </a:t>
            </a:r>
            <a:r>
              <a:rPr lang="ru-RU" b="1" dirty="0" smtClean="0">
                <a:solidFill>
                  <a:srgbClr val="FF0000"/>
                </a:solidFill>
              </a:rPr>
              <a:t>8-образная линия</a:t>
            </a:r>
            <a:r>
              <a:rPr lang="ru-RU" b="1" dirty="0" smtClean="0"/>
              <a:t>, заимствованная у колышущихся морских волн и водорослей, порхающих бабочек и стрекоз, тянущихся к свету стеблей и цветов лилии и ириса, развевающихся на ветру девичьих волос, определила одну из главных отличительных особенностей стиля модерн — его </a:t>
            </a:r>
            <a:r>
              <a:rPr lang="ru-RU" b="1" i="1" u="sng" dirty="0" smtClean="0">
                <a:solidFill>
                  <a:srgbClr val="FF0000"/>
                </a:solidFill>
              </a:rPr>
              <a:t>орнаментальность</a:t>
            </a:r>
            <a:r>
              <a:rPr lang="ru-RU" b="1" i="1" u="sng" dirty="0" smtClean="0"/>
              <a:t>.</a:t>
            </a:r>
            <a:r>
              <a:rPr lang="ru-RU" b="1" dirty="0" smtClean="0"/>
              <a:t> Бельгийский архитектор Виктор Орта дал этой линии выразительное название – </a:t>
            </a:r>
            <a:r>
              <a:rPr lang="ru-RU" b="1" dirty="0" smtClean="0">
                <a:solidFill>
                  <a:srgbClr val="FF0000"/>
                </a:solidFill>
              </a:rPr>
              <a:t>«удар бича».</a:t>
            </a:r>
          </a:p>
          <a:p>
            <a:endParaRPr lang="ru-RU" dirty="0"/>
          </a:p>
        </p:txBody>
      </p:sp>
    </p:spTree>
  </p:cSld>
  <p:clrMapOvr>
    <a:masterClrMapping/>
  </p:clrMapOvr>
  <p:transition>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latin typeface="Arial Black" pitchFamily="34" charset="0"/>
                <a:ea typeface="+mj-ea"/>
                <a:cs typeface="+mj-cs"/>
              </a:rPr>
              <a:t/>
            </a:r>
            <a:br>
              <a:rPr lang="ru-RU" b="1" dirty="0" smtClean="0">
                <a:solidFill>
                  <a:srgbClr val="FF0000"/>
                </a:solidFill>
                <a:latin typeface="Arial Black" pitchFamily="34" charset="0"/>
                <a:ea typeface="+mj-ea"/>
                <a:cs typeface="+mj-cs"/>
              </a:rPr>
            </a:br>
            <a:r>
              <a:rPr lang="ru-RU" b="1" dirty="0" smtClean="0">
                <a:solidFill>
                  <a:srgbClr val="FFFF00"/>
                </a:solidFill>
                <a:latin typeface="Arial Black" pitchFamily="34" charset="0"/>
                <a:ea typeface="+mj-ea"/>
                <a:cs typeface="+mj-cs"/>
              </a:rPr>
              <a:t>Кубизм</a:t>
            </a:r>
            <a:r>
              <a:rPr lang="ru-RU" dirty="0" smtClean="0">
                <a:solidFill>
                  <a:srgbClr val="FFFF00"/>
                </a:solidFill>
                <a:latin typeface="Arial Black" pitchFamily="34" charset="0"/>
                <a:ea typeface="+mj-ea"/>
                <a:cs typeface="+mj-cs"/>
              </a:rPr>
              <a:t/>
            </a:r>
            <a:br>
              <a:rPr lang="ru-RU" dirty="0" smtClean="0">
                <a:solidFill>
                  <a:srgbClr val="FFFF00"/>
                </a:solidFill>
                <a:latin typeface="Arial Black" pitchFamily="34" charset="0"/>
                <a:ea typeface="+mj-ea"/>
                <a:cs typeface="+mj-cs"/>
              </a:rPr>
            </a:br>
            <a:endParaRPr lang="ru-RU" dirty="0">
              <a:solidFill>
                <a:srgbClr val="FFFF00"/>
              </a:solidFill>
            </a:endParaRPr>
          </a:p>
        </p:txBody>
      </p:sp>
      <p:sp>
        <p:nvSpPr>
          <p:cNvPr id="6" name="Прямоугольник 5"/>
          <p:cNvSpPr/>
          <p:nvPr/>
        </p:nvSpPr>
        <p:spPr>
          <a:xfrm>
            <a:off x="785786" y="1428737"/>
            <a:ext cx="7429552" cy="461665"/>
          </a:xfrm>
          <a:prstGeom prst="rect">
            <a:avLst/>
          </a:prstGeom>
        </p:spPr>
        <p:txBody>
          <a:bodyPr wrap="square">
            <a:spAutoFit/>
          </a:bodyPr>
          <a:lstStyle/>
          <a:p>
            <a:pPr marL="342900" indent="-342900" algn="ctr">
              <a:spcBef>
                <a:spcPct val="20000"/>
              </a:spcBef>
            </a:pPr>
            <a:r>
              <a:rPr lang="ru-RU" sz="2400" b="1" dirty="0" smtClean="0">
                <a:solidFill>
                  <a:srgbClr val="FFFF00"/>
                </a:solidFill>
                <a:cs typeface="Arial" charset="0"/>
              </a:rPr>
              <a:t>Художники кубизма: Пикассо, Брак, Хуан </a:t>
            </a:r>
            <a:r>
              <a:rPr lang="ru-RU" sz="2400" b="1" dirty="0" err="1" smtClean="0">
                <a:solidFill>
                  <a:srgbClr val="FFFF00"/>
                </a:solidFill>
                <a:cs typeface="Arial" charset="0"/>
              </a:rPr>
              <a:t>Грис</a:t>
            </a:r>
            <a:endParaRPr lang="ru-RU" sz="2400" b="1" dirty="0">
              <a:solidFill>
                <a:srgbClr val="FFFF00"/>
              </a:solidFill>
              <a:cs typeface="Arial" charset="0"/>
            </a:endParaRPr>
          </a:p>
        </p:txBody>
      </p:sp>
      <p:pic>
        <p:nvPicPr>
          <p:cNvPr id="7" name="Рисунок 6" descr="Пабло Пикассо"/>
          <p:cNvPicPr/>
          <p:nvPr/>
        </p:nvPicPr>
        <p:blipFill>
          <a:blip r:embed="rId2" cstate="print"/>
          <a:srcRect/>
          <a:stretch>
            <a:fillRect/>
          </a:stretch>
        </p:blipFill>
        <p:spPr bwMode="auto">
          <a:xfrm>
            <a:off x="714348" y="2571744"/>
            <a:ext cx="2143140" cy="2786082"/>
          </a:xfrm>
          <a:prstGeom prst="rect">
            <a:avLst/>
          </a:prstGeom>
          <a:noFill/>
          <a:ln w="9525">
            <a:noFill/>
            <a:miter lim="800000"/>
            <a:headEnd/>
            <a:tailEnd/>
          </a:ln>
        </p:spPr>
      </p:pic>
      <p:pic>
        <p:nvPicPr>
          <p:cNvPr id="8" name="Рисунок 7" descr="Жорж Брак биография, фото, истории - французский художник, график, сценограф, скульптор и декоратор"/>
          <p:cNvPicPr/>
          <p:nvPr/>
        </p:nvPicPr>
        <p:blipFill>
          <a:blip r:embed="rId3"/>
          <a:srcRect/>
          <a:stretch>
            <a:fillRect/>
          </a:stretch>
        </p:blipFill>
        <p:spPr bwMode="auto">
          <a:xfrm>
            <a:off x="3857620" y="2567645"/>
            <a:ext cx="1714512" cy="2790181"/>
          </a:xfrm>
          <a:prstGeom prst="rect">
            <a:avLst/>
          </a:prstGeom>
          <a:noFill/>
          <a:ln w="9525">
            <a:noFill/>
            <a:miter lim="800000"/>
            <a:headEnd/>
            <a:tailEnd/>
          </a:ln>
        </p:spPr>
      </p:pic>
      <p:pic>
        <p:nvPicPr>
          <p:cNvPr id="9" name="Рисунок 8" descr="http://www.1tvnet.ru/images/ksu_03/Gris_Portrait_inga.jpg"/>
          <p:cNvPicPr/>
          <p:nvPr/>
        </p:nvPicPr>
        <p:blipFill>
          <a:blip r:embed="rId4"/>
          <a:srcRect/>
          <a:stretch>
            <a:fillRect/>
          </a:stretch>
        </p:blipFill>
        <p:spPr bwMode="auto">
          <a:xfrm>
            <a:off x="6286512" y="2571744"/>
            <a:ext cx="2000264" cy="2786082"/>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100" dirty="0" smtClean="0">
                <a:solidFill>
                  <a:schemeClr val="accent2"/>
                </a:solidFill>
              </a:rPr>
              <a:t/>
            </a:r>
            <a:br>
              <a:rPr lang="ru-RU" sz="3100" dirty="0" smtClean="0">
                <a:solidFill>
                  <a:schemeClr val="accent2"/>
                </a:solidFill>
              </a:rPr>
            </a:br>
            <a:r>
              <a:rPr lang="ru-RU" sz="3100" dirty="0">
                <a:solidFill>
                  <a:schemeClr val="accent2"/>
                </a:solidFill>
              </a:rPr>
              <a:t/>
            </a:r>
            <a:br>
              <a:rPr lang="ru-RU" sz="3100" dirty="0">
                <a:solidFill>
                  <a:schemeClr val="accent2"/>
                </a:solidFill>
              </a:rPr>
            </a:br>
            <a:r>
              <a:rPr lang="ru-RU" sz="3100" dirty="0" smtClean="0">
                <a:solidFill>
                  <a:schemeClr val="accent2"/>
                </a:solidFill>
              </a:rPr>
              <a:t/>
            </a:r>
            <a:br>
              <a:rPr lang="ru-RU" sz="3100" dirty="0" smtClean="0">
                <a:solidFill>
                  <a:schemeClr val="accent2"/>
                </a:solidFill>
              </a:rPr>
            </a:br>
            <a:r>
              <a:rPr lang="ru-RU" sz="3100" b="1" dirty="0" smtClean="0">
                <a:solidFill>
                  <a:srgbClr val="FF0000"/>
                </a:solidFill>
              </a:rPr>
              <a:t>Последняя цель искусства - пересоздание жизни.</a:t>
            </a:r>
            <a:br>
              <a:rPr lang="ru-RU" sz="3100" b="1" dirty="0" smtClean="0">
                <a:solidFill>
                  <a:srgbClr val="FF0000"/>
                </a:solidFill>
              </a:rPr>
            </a:br>
            <a:r>
              <a:rPr lang="ru-RU" sz="3100" b="1" dirty="0" smtClean="0">
                <a:solidFill>
                  <a:srgbClr val="FF0000"/>
                </a:solidFill>
              </a:rPr>
              <a:t>Андрей Белый</a:t>
            </a:r>
            <a:r>
              <a:rPr lang="ru-RU" dirty="0" smtClean="0">
                <a:solidFill>
                  <a:schemeClr val="accent2"/>
                </a:solidFill>
              </a:rPr>
              <a:t/>
            </a:r>
            <a:br>
              <a:rPr lang="ru-RU" dirty="0" smtClean="0">
                <a:solidFill>
                  <a:schemeClr val="accent2"/>
                </a:solidFill>
              </a:rPr>
            </a:br>
            <a:r>
              <a:rPr lang="ru-RU" sz="4000" dirty="0" smtClean="0">
                <a:solidFill>
                  <a:schemeClr val="accent2"/>
                </a:solidFill>
              </a:rPr>
              <a:t/>
            </a:r>
            <a:br>
              <a:rPr lang="ru-RU" sz="4000" dirty="0" smtClean="0">
                <a:solidFill>
                  <a:schemeClr val="accent2"/>
                </a:solidFill>
              </a:rPr>
            </a:br>
            <a:endParaRPr lang="ru-RU" dirty="0"/>
          </a:p>
        </p:txBody>
      </p:sp>
      <p:sp>
        <p:nvSpPr>
          <p:cNvPr id="3" name="Содержимое 2"/>
          <p:cNvSpPr>
            <a:spLocks noGrp="1"/>
          </p:cNvSpPr>
          <p:nvPr>
            <p:ph idx="1"/>
          </p:nvPr>
        </p:nvSpPr>
        <p:spPr>
          <a:xfrm>
            <a:off x="457200" y="1714488"/>
            <a:ext cx="8229600" cy="4292803"/>
          </a:xfrm>
        </p:spPr>
        <p:txBody>
          <a:bodyPr>
            <a:normAutofit fontScale="92500"/>
          </a:bodyPr>
          <a:lstStyle/>
          <a:p>
            <a:pPr algn="just">
              <a:defRPr/>
            </a:pPr>
            <a:r>
              <a:rPr lang="ru-RU" b="1" dirty="0"/>
              <a:t>Модернизм. (Франц. </a:t>
            </a:r>
            <a:r>
              <a:rPr lang="ru-RU" b="1" dirty="0" err="1"/>
              <a:t>modernisme</a:t>
            </a:r>
            <a:r>
              <a:rPr lang="ru-RU" b="1" dirty="0"/>
              <a:t>) - общее название для целого ряда разнородных художественных явлений 20 века, опирающихся на принципиально новую систему художественных ценностей, по сравнению со старым, традиционным искусством.</a:t>
            </a:r>
            <a:r>
              <a:rPr lang="ru-RU" dirty="0"/>
              <a:t> </a:t>
            </a:r>
          </a:p>
          <a:p>
            <a:pPr algn="just">
              <a:defRPr/>
            </a:pPr>
            <a:r>
              <a:rPr lang="ru-RU" b="1" dirty="0" smtClean="0"/>
              <a:t>В широком смысле охватывает</a:t>
            </a:r>
            <a:r>
              <a:rPr lang="ru-RU" dirty="0" smtClean="0"/>
              <a:t> </a:t>
            </a:r>
            <a:r>
              <a:rPr lang="ru-RU" b="1" u="sng" dirty="0" err="1" smtClean="0"/>
              <a:t>фовизм</a:t>
            </a:r>
            <a:r>
              <a:rPr lang="ru-RU" dirty="0" err="1" smtClean="0"/>
              <a:t>,</a:t>
            </a:r>
            <a:r>
              <a:rPr lang="ru-RU" b="1" u="sng" dirty="0" err="1" smtClean="0"/>
              <a:t>кубизм</a:t>
            </a:r>
            <a:r>
              <a:rPr lang="ru-RU" b="1" u="sng" dirty="0"/>
              <a:t>, дадаизм, сюрреализм, футуризм, экспрессионизм, абстрактное искусство, функционализм </a:t>
            </a:r>
            <a:r>
              <a:rPr lang="ru-RU" u="sng" dirty="0"/>
              <a:t>и т. п. </a:t>
            </a:r>
          </a:p>
          <a:p>
            <a:endParaRPr lang="ru-RU" dirty="0"/>
          </a:p>
        </p:txBody>
      </p:sp>
    </p:spTree>
  </p:cSld>
  <p:clrMapOvr>
    <a:masterClrMapping/>
  </p:clrMapOvr>
  <p:transition>
    <p:newsfla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rPr>
              <a:t>История кубизма</a:t>
            </a:r>
            <a:endParaRPr lang="ru-RU" b="1" dirty="0">
              <a:solidFill>
                <a:srgbClr val="FFFF00"/>
              </a:solidFill>
            </a:endParaRPr>
          </a:p>
        </p:txBody>
      </p:sp>
      <p:sp>
        <p:nvSpPr>
          <p:cNvPr id="3" name="Прямоугольник 2"/>
          <p:cNvSpPr/>
          <p:nvPr/>
        </p:nvSpPr>
        <p:spPr>
          <a:xfrm>
            <a:off x="428596" y="1997839"/>
            <a:ext cx="8286808" cy="3416320"/>
          </a:xfrm>
          <a:prstGeom prst="rect">
            <a:avLst/>
          </a:prstGeom>
        </p:spPr>
        <p:txBody>
          <a:bodyPr wrap="square">
            <a:spAutoFit/>
          </a:bodyPr>
          <a:lstStyle/>
          <a:p>
            <a:pPr algn="just"/>
            <a:r>
              <a:rPr lang="ru-RU" b="1" dirty="0" smtClean="0">
                <a:latin typeface="Arial" charset="0"/>
                <a:cs typeface="Arial" charset="0"/>
              </a:rPr>
              <a:t>Кубизм (франц. </a:t>
            </a:r>
            <a:r>
              <a:rPr lang="ru-RU" b="1" dirty="0" err="1" smtClean="0">
                <a:latin typeface="Arial" charset="0"/>
                <a:cs typeface="Arial" charset="0"/>
              </a:rPr>
              <a:t>cubisme</a:t>
            </a:r>
            <a:r>
              <a:rPr lang="ru-RU" b="1" dirty="0" smtClean="0">
                <a:latin typeface="Arial" charset="0"/>
                <a:cs typeface="Arial" charset="0"/>
              </a:rPr>
              <a:t>, от </a:t>
            </a:r>
            <a:r>
              <a:rPr lang="ru-RU" b="1" dirty="0" err="1" smtClean="0">
                <a:latin typeface="Arial" charset="0"/>
                <a:cs typeface="Arial" charset="0"/>
              </a:rPr>
              <a:t>cube</a:t>
            </a:r>
            <a:r>
              <a:rPr lang="ru-RU" b="1" dirty="0" smtClean="0">
                <a:latin typeface="Arial" charset="0"/>
                <a:cs typeface="Arial" charset="0"/>
              </a:rPr>
              <a:t> — куб), модернистское течение в изобразительном искусстве (преимущественно в живописи) 1-й четверти 20 в., которое выдвинуло на первый план формальную задачу конструирования объёмной формы на плоскости, сведя к минимуму изобразительно-познавательные функции искусства. </a:t>
            </a:r>
          </a:p>
          <a:p>
            <a:pPr algn="just"/>
            <a:r>
              <a:rPr lang="ru-RU" b="1" dirty="0" smtClean="0">
                <a:latin typeface="Arial" charset="0"/>
                <a:cs typeface="Arial" charset="0"/>
              </a:rPr>
              <a:t>Слово </a:t>
            </a:r>
            <a:r>
              <a:rPr lang="ru-RU" b="1" dirty="0" smtClean="0">
                <a:solidFill>
                  <a:srgbClr val="FFFF00"/>
                </a:solidFill>
                <a:latin typeface="Arial" charset="0"/>
                <a:cs typeface="Arial" charset="0"/>
              </a:rPr>
              <a:t>"кубисты</a:t>
            </a:r>
            <a:r>
              <a:rPr lang="ru-RU" b="1" dirty="0" smtClean="0">
                <a:solidFill>
                  <a:srgbClr val="FF0000"/>
                </a:solidFill>
                <a:latin typeface="Arial" charset="0"/>
                <a:cs typeface="Arial" charset="0"/>
              </a:rPr>
              <a:t>"</a:t>
            </a:r>
            <a:r>
              <a:rPr lang="ru-RU" b="1" dirty="0" smtClean="0">
                <a:latin typeface="Arial" charset="0"/>
                <a:cs typeface="Arial" charset="0"/>
              </a:rPr>
              <a:t> было употреблено в 1908 и 1909 французским критиком Л. </a:t>
            </a:r>
            <a:r>
              <a:rPr lang="ru-RU" b="1" dirty="0" err="1" smtClean="0">
                <a:latin typeface="Arial" charset="0"/>
                <a:cs typeface="Arial" charset="0"/>
              </a:rPr>
              <a:t>Воселем</a:t>
            </a:r>
            <a:r>
              <a:rPr lang="ru-RU" b="1" dirty="0" smtClean="0">
                <a:latin typeface="Arial" charset="0"/>
                <a:cs typeface="Arial" charset="0"/>
              </a:rPr>
              <a:t> как насмешливое прозвище группы художников, изображавших предметный мир в виде комбинации геометрических тел или фигур. Термин "Кубизм " вначале обозначал формальный эксперимент, предпринятый во Франции между 1907 и 1914 небольшими группами художников под влиянием живописи П. Сезанна.</a:t>
            </a:r>
            <a:endParaRPr lang="ru-RU" b="1" dirty="0"/>
          </a:p>
        </p:txBody>
      </p:sp>
    </p:spTree>
  </p:cSld>
  <p:clrMapOvr>
    <a:masterClrMapping/>
  </p:clrMapOvr>
  <p:transition>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rgbClr val="FFFF00"/>
                </a:solidFill>
                <a:effectLst/>
              </a:rPr>
              <a:t>Пикассо Пабло </a:t>
            </a:r>
            <a:r>
              <a:rPr lang="en-BZ" b="1" dirty="0" smtClean="0">
                <a:solidFill>
                  <a:srgbClr val="FFFF00"/>
                </a:solidFill>
                <a:effectLst/>
              </a:rPr>
              <a:t>(1881-1973 </a:t>
            </a:r>
            <a:r>
              <a:rPr lang="ru-RU" b="1" dirty="0" smtClean="0">
                <a:solidFill>
                  <a:srgbClr val="FFFF00"/>
                </a:solidFill>
                <a:effectLst/>
              </a:rPr>
              <a:t>гг.)</a:t>
            </a:r>
            <a:endParaRPr lang="ru-RU" dirty="0">
              <a:solidFill>
                <a:srgbClr val="FFFF00"/>
              </a:solidFill>
              <a:effectLst/>
            </a:endParaRPr>
          </a:p>
        </p:txBody>
      </p:sp>
      <p:sp>
        <p:nvSpPr>
          <p:cNvPr id="3" name="Содержимое 2"/>
          <p:cNvSpPr>
            <a:spLocks noGrp="1"/>
          </p:cNvSpPr>
          <p:nvPr>
            <p:ph sz="half" idx="1"/>
          </p:nvPr>
        </p:nvSpPr>
        <p:spPr/>
        <p:txBody>
          <a:bodyPr>
            <a:normAutofit fontScale="92500" lnSpcReduction="10000"/>
          </a:bodyPr>
          <a:lstStyle/>
          <a:p>
            <a:pPr algn="just">
              <a:buNone/>
            </a:pPr>
            <a:r>
              <a:rPr lang="ru-RU" b="1" dirty="0" smtClean="0">
                <a:latin typeface="Arial" charset="0"/>
                <a:cs typeface="Arial" charset="0"/>
              </a:rPr>
              <a:t>    Пикассо Пабло (</a:t>
            </a:r>
            <a:r>
              <a:rPr lang="ru-RU" b="1" dirty="0" err="1" smtClean="0">
                <a:latin typeface="Arial" charset="0"/>
                <a:cs typeface="Arial" charset="0"/>
              </a:rPr>
              <a:t>Picasso</a:t>
            </a:r>
            <a:r>
              <a:rPr lang="ru-RU" b="1" dirty="0" smtClean="0">
                <a:latin typeface="Arial" charset="0"/>
                <a:cs typeface="Arial" charset="0"/>
              </a:rPr>
              <a:t>, </a:t>
            </a:r>
            <a:r>
              <a:rPr lang="ru-RU" b="1" dirty="0" err="1" smtClean="0">
                <a:latin typeface="Arial" charset="0"/>
                <a:cs typeface="Arial" charset="0"/>
              </a:rPr>
              <a:t>Pablo</a:t>
            </a:r>
            <a:r>
              <a:rPr lang="ru-RU" b="1" dirty="0" smtClean="0">
                <a:latin typeface="Arial" charset="0"/>
                <a:cs typeface="Arial" charset="0"/>
              </a:rPr>
              <a:t>) (1881-1973 гг.)</a:t>
            </a:r>
            <a:r>
              <a:rPr lang="ru-RU" dirty="0" smtClean="0">
                <a:latin typeface="Arial" charset="0"/>
                <a:cs typeface="Arial" charset="0"/>
              </a:rPr>
              <a:t>, французский художник, испанец по происхождению. Скульптор, график, живописец, </a:t>
            </a:r>
            <a:r>
              <a:rPr lang="ru-RU" dirty="0" err="1" smtClean="0">
                <a:latin typeface="Arial" charset="0"/>
                <a:cs typeface="Arial" charset="0"/>
              </a:rPr>
              <a:t>керамист</a:t>
            </a:r>
            <a:r>
              <a:rPr lang="ru-RU" dirty="0" smtClean="0">
                <a:latin typeface="Arial" charset="0"/>
                <a:cs typeface="Arial" charset="0"/>
              </a:rPr>
              <a:t> и дизайнер, наиболее знаменитый, многогранный и плодовитый среди современников. </a:t>
            </a:r>
          </a:p>
          <a:p>
            <a:pPr>
              <a:buNone/>
            </a:pPr>
            <a:endParaRPr lang="ru-RU" dirty="0"/>
          </a:p>
        </p:txBody>
      </p:sp>
      <p:pic>
        <p:nvPicPr>
          <p:cNvPr id="12" name="Picture 4" descr="Пабло Пикассо. Портрет матери художника. 1896 год"/>
          <p:cNvPicPr>
            <a:picLocks noGrp="1" noChangeAspect="1" noChangeArrowheads="1"/>
          </p:cNvPicPr>
          <p:nvPr>
            <p:ph sz="half" idx="2"/>
          </p:nvPr>
        </p:nvPicPr>
        <p:blipFill>
          <a:blip r:embed="rId2"/>
          <a:stretch>
            <a:fillRect/>
          </a:stretch>
        </p:blipFill>
        <p:spPr bwMode="auto">
          <a:xfrm>
            <a:off x="5508104" y="2996952"/>
            <a:ext cx="1868862" cy="2581475"/>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5715008" y="6215082"/>
            <a:ext cx="2857520" cy="369332"/>
          </a:xfrm>
          <a:prstGeom prst="rect">
            <a:avLst/>
          </a:prstGeom>
          <a:noFill/>
        </p:spPr>
        <p:txBody>
          <a:bodyPr wrap="square" rtlCol="0">
            <a:spAutoFit/>
          </a:bodyPr>
          <a:lstStyle/>
          <a:p>
            <a:r>
              <a:rPr lang="ru-RU" b="1" dirty="0" smtClean="0">
                <a:solidFill>
                  <a:srgbClr val="FFFF00"/>
                </a:solidFill>
              </a:rPr>
              <a:t>Портрет матери </a:t>
            </a:r>
            <a:endParaRPr lang="ru-RU" b="1" dirty="0">
              <a:solidFill>
                <a:srgbClr val="FFFF00"/>
              </a:solidFill>
            </a:endParaRPr>
          </a:p>
        </p:txBody>
      </p:sp>
    </p:spTree>
  </p:cSld>
  <p:clrMapOvr>
    <a:masterClrMapping/>
  </p:clrMapOvr>
  <p:transition>
    <p:newsfla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FF00"/>
                </a:solidFill>
              </a:rPr>
              <a:t>Два автопортрета Пикассо</a:t>
            </a:r>
            <a:endParaRPr lang="ru-RU" dirty="0">
              <a:solidFill>
                <a:srgbClr val="FFFF00"/>
              </a:solidFill>
            </a:endParaRPr>
          </a:p>
        </p:txBody>
      </p:sp>
      <p:pic>
        <p:nvPicPr>
          <p:cNvPr id="8" name="Picture 2" descr="Пабло Пикассо. Автопортрет. 1896 год"/>
          <p:cNvPicPr>
            <a:picLocks noGrp="1" noChangeAspect="1" noChangeArrowheads="1"/>
          </p:cNvPicPr>
          <p:nvPr>
            <p:ph sz="half" idx="1"/>
          </p:nvPr>
        </p:nvPicPr>
        <p:blipFill>
          <a:blip r:embed="rId2"/>
          <a:srcRect/>
          <a:stretch>
            <a:fillRect/>
          </a:stretch>
        </p:blipFill>
        <p:spPr>
          <a:xfrm>
            <a:off x="956849" y="1600201"/>
            <a:ext cx="2907123" cy="4329130"/>
          </a:xfrm>
          <a:effectLst>
            <a:outerShdw blurRad="292100" dist="139700" dir="2700000" algn="tl" rotWithShape="0">
              <a:srgbClr val="333333">
                <a:alpha val="65000"/>
              </a:srgbClr>
            </a:outerShdw>
          </a:effectLst>
        </p:spPr>
      </p:pic>
      <p:pic>
        <p:nvPicPr>
          <p:cNvPr id="6" name="Picture 2" descr="Пабло Пикассо. Автопортрет в голубой период. 1901 год"/>
          <p:cNvPicPr>
            <a:picLocks noGrp="1" noChangeAspect="1" noChangeArrowheads="1"/>
          </p:cNvPicPr>
          <p:nvPr>
            <p:ph sz="half" idx="2"/>
          </p:nvPr>
        </p:nvPicPr>
        <p:blipFill>
          <a:blip r:embed="rId3"/>
          <a:stretch>
            <a:fillRect/>
          </a:stretch>
        </p:blipFill>
        <p:spPr>
          <a:xfrm>
            <a:off x="5364088" y="1988840"/>
            <a:ext cx="2110891" cy="2839188"/>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rPr>
              <a:t>Завтрак слепого</a:t>
            </a:r>
            <a:endParaRPr lang="ru-RU" b="1" dirty="0">
              <a:solidFill>
                <a:srgbClr val="FFFF00"/>
              </a:solidFill>
            </a:endParaRPr>
          </a:p>
        </p:txBody>
      </p:sp>
      <p:pic>
        <p:nvPicPr>
          <p:cNvPr id="3" name="Picture 2" descr="Пабло Пикассо. Завтрак слепого. 1903 год"/>
          <p:cNvPicPr>
            <a:picLocks noChangeAspect="1" noChangeArrowheads="1"/>
          </p:cNvPicPr>
          <p:nvPr/>
        </p:nvPicPr>
        <p:blipFill>
          <a:blip r:embed="rId2"/>
          <a:srcRect/>
          <a:stretch>
            <a:fillRect/>
          </a:stretch>
        </p:blipFill>
        <p:spPr>
          <a:xfrm>
            <a:off x="2071670" y="1714488"/>
            <a:ext cx="4558942" cy="4714887"/>
          </a:xfrm>
          <a:prstGeom prst="rect">
            <a:avLst/>
          </a:prstGeo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err="1" smtClean="0">
                <a:solidFill>
                  <a:srgbClr val="FFFF00"/>
                </a:solidFill>
              </a:rPr>
              <a:t>Розовый</a:t>
            </a:r>
            <a:r>
              <a:rPr lang="ru-RU" b="1" dirty="0" smtClean="0">
                <a:solidFill>
                  <a:srgbClr val="FFFF00"/>
                </a:solidFill>
              </a:rPr>
              <a:t> период. Девочка на шаре. Акробаты</a:t>
            </a:r>
            <a:endParaRPr lang="ru-RU" b="1" dirty="0">
              <a:solidFill>
                <a:srgbClr val="FFFF00"/>
              </a:solidFill>
            </a:endParaRPr>
          </a:p>
        </p:txBody>
      </p:sp>
      <p:pic>
        <p:nvPicPr>
          <p:cNvPr id="5" name="Picture 2" descr="Пабло Пикассо. Девочка на шаре. 1905 год"/>
          <p:cNvPicPr>
            <a:picLocks noGrp="1" noChangeAspect="1" noChangeArrowheads="1"/>
          </p:cNvPicPr>
          <p:nvPr>
            <p:ph sz="half" idx="1"/>
          </p:nvPr>
        </p:nvPicPr>
        <p:blipFill>
          <a:blip r:embed="rId2"/>
          <a:srcRect/>
          <a:stretch>
            <a:fillRect/>
          </a:stretch>
        </p:blipFill>
        <p:spPr bwMode="auto">
          <a:xfrm>
            <a:off x="928662" y="1785927"/>
            <a:ext cx="2643206" cy="4645008"/>
          </a:xfrm>
          <a:prstGeom prst="rect">
            <a:avLst/>
          </a:prstGeom>
          <a:ln>
            <a:noFill/>
          </a:ln>
          <a:effectLst>
            <a:outerShdw blurRad="292100" dist="139700" dir="2700000" algn="tl" rotWithShape="0">
              <a:srgbClr val="333333">
                <a:alpha val="65000"/>
              </a:srgbClr>
            </a:outerShdw>
          </a:effectLst>
        </p:spPr>
      </p:pic>
      <p:pic>
        <p:nvPicPr>
          <p:cNvPr id="6" name="Picture 2" descr="Пабло Пикассо. Акробаты (Мать и сын). 1905 год"/>
          <p:cNvPicPr>
            <a:picLocks noGrp="1" noChangeAspect="1" noChangeArrowheads="1"/>
          </p:cNvPicPr>
          <p:nvPr>
            <p:ph sz="half" idx="2"/>
          </p:nvPr>
        </p:nvPicPr>
        <p:blipFill>
          <a:blip r:embed="rId3"/>
          <a:stretch>
            <a:fillRect/>
          </a:stretch>
        </p:blipFill>
        <p:spPr>
          <a:xfrm>
            <a:off x="6254496" y="3313017"/>
            <a:ext cx="826008" cy="1100328"/>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rPr>
              <a:t>Классический период.</a:t>
            </a:r>
            <a:br>
              <a:rPr lang="ru-RU" b="1" dirty="0" smtClean="0">
                <a:solidFill>
                  <a:srgbClr val="FFFF00"/>
                </a:solidFill>
              </a:rPr>
            </a:br>
            <a:r>
              <a:rPr lang="ru-RU" b="1" dirty="0" smtClean="0">
                <a:solidFill>
                  <a:srgbClr val="FFFF00"/>
                </a:solidFill>
              </a:rPr>
              <a:t>Женщины, бегущие по берегу</a:t>
            </a:r>
            <a:endParaRPr lang="ru-RU" b="1" dirty="0">
              <a:solidFill>
                <a:srgbClr val="FFFF00"/>
              </a:solidFill>
            </a:endParaRPr>
          </a:p>
        </p:txBody>
      </p:sp>
      <p:pic>
        <p:nvPicPr>
          <p:cNvPr id="3" name="Picture 2" descr="Пабло Пикассо. Женщины, бегущие по пляжу. 1922 год"/>
          <p:cNvPicPr>
            <a:picLocks noChangeAspect="1" noChangeArrowheads="1"/>
          </p:cNvPicPr>
          <p:nvPr/>
        </p:nvPicPr>
        <p:blipFill>
          <a:blip r:embed="rId2"/>
          <a:srcRect/>
          <a:stretch>
            <a:fillRect/>
          </a:stretch>
        </p:blipFill>
        <p:spPr bwMode="auto">
          <a:xfrm>
            <a:off x="1714480" y="1671594"/>
            <a:ext cx="6126183" cy="490065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Кубический период. Столик </a:t>
            </a:r>
            <a:r>
              <a:rPr lang="ru-RU" b="1" dirty="0" smtClean="0">
                <a:solidFill>
                  <a:srgbClr val="FFFF00"/>
                </a:solidFill>
                <a:effectLst/>
              </a:rPr>
              <a:t>в кафе. Дружба</a:t>
            </a:r>
            <a:endParaRPr lang="ru-RU" b="1" dirty="0">
              <a:solidFill>
                <a:srgbClr val="FFFF00"/>
              </a:solidFill>
              <a:effectLst/>
            </a:endParaRPr>
          </a:p>
        </p:txBody>
      </p:sp>
      <p:pic>
        <p:nvPicPr>
          <p:cNvPr id="5" name="Picture 2" descr="Пабло Пикассо. Бутылка перно (столик в кафе). 1912 год"/>
          <p:cNvPicPr>
            <a:picLocks noGrp="1" noChangeAspect="1" noChangeArrowheads="1"/>
          </p:cNvPicPr>
          <p:nvPr>
            <p:ph sz="half" idx="1"/>
          </p:nvPr>
        </p:nvPicPr>
        <p:blipFill>
          <a:blip r:embed="rId2"/>
          <a:srcRect/>
          <a:stretch>
            <a:fillRect/>
          </a:stretch>
        </p:blipFill>
        <p:spPr>
          <a:xfrm>
            <a:off x="928662" y="1900128"/>
            <a:ext cx="2928958" cy="4163070"/>
          </a:xfrm>
          <a:effectLst>
            <a:outerShdw blurRad="292100" dist="139700" dir="2700000" algn="tl" rotWithShape="0">
              <a:srgbClr val="333333">
                <a:alpha val="65000"/>
              </a:srgbClr>
            </a:outerShdw>
          </a:effectLst>
        </p:spPr>
      </p:pic>
      <p:pic>
        <p:nvPicPr>
          <p:cNvPr id="6" name="Picture 2" descr="Пабло Пикассо. Дружба. 1908 год"/>
          <p:cNvPicPr>
            <a:picLocks noGrp="1" noChangeAspect="1" noChangeArrowheads="1"/>
          </p:cNvPicPr>
          <p:nvPr>
            <p:ph sz="half" idx="2"/>
          </p:nvPr>
        </p:nvPicPr>
        <p:blipFill>
          <a:blip r:embed="rId3"/>
          <a:stretch>
            <a:fillRect/>
          </a:stretch>
        </p:blipFill>
        <p:spPr>
          <a:xfrm>
            <a:off x="5508104" y="1772816"/>
            <a:ext cx="2336294" cy="3506754"/>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effectLst/>
              </a:rPr>
              <a:t>Что изображено на картине?</a:t>
            </a:r>
            <a:endParaRPr lang="ru-RU" b="1" dirty="0">
              <a:solidFill>
                <a:srgbClr val="FF0000"/>
              </a:solidFill>
              <a:effectLst/>
            </a:endParaRPr>
          </a:p>
        </p:txBody>
      </p:sp>
      <p:pic>
        <p:nvPicPr>
          <p:cNvPr id="4" name="Picture 2" descr="Пабло Пикассо. Две обнажённые фигуры. 1908 год"/>
          <p:cNvPicPr>
            <a:picLocks noGrp="1" noChangeAspect="1" noChangeArrowheads="1"/>
          </p:cNvPicPr>
          <p:nvPr>
            <p:ph idx="1"/>
          </p:nvPr>
        </p:nvPicPr>
        <p:blipFill>
          <a:blip r:embed="rId2"/>
          <a:stretch>
            <a:fillRect/>
          </a:stretch>
        </p:blipFill>
        <p:spPr>
          <a:xfrm>
            <a:off x="2411760" y="1412776"/>
            <a:ext cx="3834338" cy="3157032"/>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0000"/>
                </a:solidFill>
                <a:effectLst/>
              </a:rPr>
              <a:t>Портрет </a:t>
            </a:r>
            <a:r>
              <a:rPr lang="ru-RU" dirty="0" err="1" smtClean="0">
                <a:solidFill>
                  <a:srgbClr val="FF0000"/>
                </a:solidFill>
                <a:effectLst/>
              </a:rPr>
              <a:t>Амбруаза</a:t>
            </a:r>
            <a:r>
              <a:rPr lang="ru-RU" dirty="0" smtClean="0">
                <a:solidFill>
                  <a:srgbClr val="FF0000"/>
                </a:solidFill>
                <a:effectLst/>
              </a:rPr>
              <a:t> </a:t>
            </a:r>
            <a:r>
              <a:rPr lang="ru-RU" dirty="0" err="1" smtClean="0">
                <a:solidFill>
                  <a:srgbClr val="FF0000"/>
                </a:solidFill>
                <a:effectLst/>
              </a:rPr>
              <a:t>Воллара</a:t>
            </a:r>
            <a:endParaRPr lang="ru-RU" dirty="0">
              <a:solidFill>
                <a:srgbClr val="FF0000"/>
              </a:solidFill>
              <a:effectLst/>
            </a:endParaRPr>
          </a:p>
        </p:txBody>
      </p:sp>
      <p:pic>
        <p:nvPicPr>
          <p:cNvPr id="4" name="Picture 2" descr="Пабло Пикассо. Портрет Амбруаза Воллара. 1910 год"/>
          <p:cNvPicPr>
            <a:picLocks noGrp="1" noChangeAspect="1" noChangeArrowheads="1"/>
          </p:cNvPicPr>
          <p:nvPr>
            <p:ph idx="1"/>
          </p:nvPr>
        </p:nvPicPr>
        <p:blipFill>
          <a:blip r:embed="rId2"/>
          <a:stretch>
            <a:fillRect/>
          </a:stretch>
        </p:blipFill>
        <p:spPr>
          <a:xfrm>
            <a:off x="3635896" y="1484784"/>
            <a:ext cx="2849846" cy="4153096"/>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effectLst/>
              </a:rPr>
              <a:t>Третий автопортрет</a:t>
            </a:r>
            <a:endParaRPr lang="ru-RU" b="1" dirty="0">
              <a:solidFill>
                <a:srgbClr val="FF0000"/>
              </a:solidFill>
              <a:effectLst/>
            </a:endParaRPr>
          </a:p>
        </p:txBody>
      </p:sp>
      <p:pic>
        <p:nvPicPr>
          <p:cNvPr id="4" name="Picture 2" descr="Пабло Пикассо. Автопортрет. 1907 год"/>
          <p:cNvPicPr>
            <a:picLocks noGrp="1" noChangeAspect="1" noChangeArrowheads="1"/>
          </p:cNvPicPr>
          <p:nvPr>
            <p:ph idx="1"/>
          </p:nvPr>
        </p:nvPicPr>
        <p:blipFill>
          <a:blip r:embed="rId2"/>
          <a:stretch>
            <a:fillRect/>
          </a:stretch>
        </p:blipFill>
        <p:spPr>
          <a:xfrm>
            <a:off x="2555776" y="1367436"/>
            <a:ext cx="3888432" cy="4989264"/>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rgbClr val="FF0000"/>
                </a:solidFill>
              </a:rPr>
              <a:t>Зарождение модернизма</a:t>
            </a:r>
            <a:endParaRPr lang="ru-RU" b="1" dirty="0">
              <a:solidFill>
                <a:srgbClr val="FF0000"/>
              </a:solidFill>
            </a:endParaRPr>
          </a:p>
        </p:txBody>
      </p:sp>
      <p:sp>
        <p:nvSpPr>
          <p:cNvPr id="3" name="Содержимое 2"/>
          <p:cNvSpPr>
            <a:spLocks noGrp="1"/>
          </p:cNvSpPr>
          <p:nvPr>
            <p:ph idx="1"/>
          </p:nvPr>
        </p:nvSpPr>
        <p:spPr/>
        <p:txBody>
          <a:bodyPr>
            <a:normAutofit fontScale="77500" lnSpcReduction="20000"/>
          </a:bodyPr>
          <a:lstStyle/>
          <a:p>
            <a:pPr algn="just">
              <a:buFont typeface="Wingdings" pitchFamily="2" charset="2"/>
              <a:buNone/>
            </a:pPr>
            <a:r>
              <a:rPr lang="ru-RU" sz="3600" b="1" dirty="0" smtClean="0"/>
              <a:t>     </a:t>
            </a:r>
            <a:r>
              <a:rPr lang="ru-RU" b="1" dirty="0" smtClean="0"/>
              <a:t>Знаменательной вехой в истории нового стиля </a:t>
            </a:r>
            <a:r>
              <a:rPr lang="ru-RU" b="1" i="1" u="sng" dirty="0" smtClean="0"/>
              <a:t>модерн</a:t>
            </a:r>
            <a:r>
              <a:rPr lang="ru-RU" b="1" dirty="0" smtClean="0"/>
              <a:t> (</a:t>
            </a:r>
            <a:r>
              <a:rPr lang="en-US" b="1" dirty="0" err="1" smtClean="0"/>
              <a:t>modernus</a:t>
            </a:r>
            <a:r>
              <a:rPr lang="ru-RU" b="1" dirty="0" smtClean="0"/>
              <a:t>,</a:t>
            </a:r>
            <a:r>
              <a:rPr lang="en-US" b="1" dirty="0" smtClean="0"/>
              <a:t> </a:t>
            </a:r>
            <a:r>
              <a:rPr lang="en-US" b="1" dirty="0" err="1" smtClean="0"/>
              <a:t>moderne</a:t>
            </a:r>
            <a:r>
              <a:rPr lang="ru-RU" b="1" dirty="0" smtClean="0"/>
              <a:t> – новый, современный) стало открытие в </a:t>
            </a:r>
            <a:r>
              <a:rPr lang="ru-RU" b="1" dirty="0" smtClean="0">
                <a:solidFill>
                  <a:srgbClr val="FF0000"/>
                </a:solidFill>
              </a:rPr>
              <a:t>Париже в 1895 г. Магазина-салона современного искусства с символическим названием «</a:t>
            </a:r>
            <a:r>
              <a:rPr lang="en-US" b="1" dirty="0" smtClean="0">
                <a:solidFill>
                  <a:srgbClr val="FF0000"/>
                </a:solidFill>
              </a:rPr>
              <a:t>L Art Nouveau</a:t>
            </a:r>
            <a:r>
              <a:rPr lang="ru-RU" b="1" dirty="0" smtClean="0">
                <a:solidFill>
                  <a:srgbClr val="FF0000"/>
                </a:solidFill>
              </a:rPr>
              <a:t>» («новое искусство»).</a:t>
            </a:r>
            <a:r>
              <a:rPr lang="ru-RU" b="1" dirty="0" smtClean="0"/>
              <a:t> Действительно, это искусство существенным образом отличается от всех предыдущих  исторических стилей.</a:t>
            </a:r>
          </a:p>
          <a:p>
            <a:pPr algn="just">
              <a:buFont typeface="Wingdings" pitchFamily="2" charset="2"/>
              <a:buNone/>
            </a:pPr>
            <a:r>
              <a:rPr lang="ru-RU" b="1" dirty="0" smtClean="0"/>
              <a:t>     С одной стороны, модерн стремился вобрать в себя все то, что уже было накоплено человечеством в сфере художественного творчества, а с другой — сказать совершенно новое слово в искусстве, выработать новые формы и образы, создать единый интернациональный стиль. С поставленными задачами модерн справился прекрасно. Он действительно обладал общностью художественного языка, единой системой выразительных средств и приемов.</a:t>
            </a:r>
            <a:endParaRPr lang="ru-RU" dirty="0"/>
          </a:p>
        </p:txBody>
      </p:sp>
    </p:spTree>
  </p:cSld>
  <p:clrMapOvr>
    <a:masterClrMapping/>
  </p:clrMapOvr>
  <p:transition>
    <p:newsfla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effectLst/>
              </a:rPr>
              <a:t>Что изображено на картине?</a:t>
            </a:r>
            <a:endParaRPr lang="ru-RU" b="1" dirty="0">
              <a:solidFill>
                <a:srgbClr val="FF0000"/>
              </a:solidFill>
              <a:effectLst/>
            </a:endParaRPr>
          </a:p>
        </p:txBody>
      </p:sp>
      <p:pic>
        <p:nvPicPr>
          <p:cNvPr id="4" name="Picture 2" descr="Пабло Пикассо. Три музыканта. 1921 год"/>
          <p:cNvPicPr>
            <a:picLocks noGrp="1" noChangeAspect="1" noChangeArrowheads="1"/>
          </p:cNvPicPr>
          <p:nvPr>
            <p:ph idx="1"/>
          </p:nvPr>
        </p:nvPicPr>
        <p:blipFill>
          <a:blip r:embed="rId2"/>
          <a:stretch>
            <a:fillRect/>
          </a:stretch>
        </p:blipFill>
        <p:spPr>
          <a:xfrm>
            <a:off x="1835696" y="1549321"/>
            <a:ext cx="5112568" cy="4618992"/>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a:t>
            </a:r>
            <a:r>
              <a:rPr lang="ru-RU" b="1" dirty="0" err="1" smtClean="0">
                <a:solidFill>
                  <a:srgbClr val="FF0000"/>
                </a:solidFill>
              </a:rPr>
              <a:t>Герника</a:t>
            </a:r>
            <a:r>
              <a:rPr lang="ru-RU" b="1" dirty="0" smtClean="0">
                <a:solidFill>
                  <a:srgbClr val="FF0000"/>
                </a:solidFill>
              </a:rPr>
              <a:t>»  Пикассо</a:t>
            </a:r>
            <a:endParaRPr lang="ru-RU" b="1" dirty="0">
              <a:solidFill>
                <a:srgbClr val="FF0000"/>
              </a:solidFill>
            </a:endParaRPr>
          </a:p>
        </p:txBody>
      </p:sp>
      <p:pic>
        <p:nvPicPr>
          <p:cNvPr id="4" name="Picture 2" descr="Пабло Пикассо. Герника. 1937 год"/>
          <p:cNvPicPr>
            <a:picLocks noGrp="1" noChangeAspect="1" noChangeArrowheads="1"/>
          </p:cNvPicPr>
          <p:nvPr>
            <p:ph idx="1"/>
          </p:nvPr>
        </p:nvPicPr>
        <p:blipFill>
          <a:blip r:embed="rId2"/>
          <a:stretch>
            <a:fillRect/>
          </a:stretch>
        </p:blipFill>
        <p:spPr bwMode="auto">
          <a:xfrm>
            <a:off x="2051720" y="1412776"/>
            <a:ext cx="5404048" cy="3134348"/>
          </a:xfrm>
          <a:prstGeom prst="rect">
            <a:avLst/>
          </a:prstGeom>
          <a:ln>
            <a:noFill/>
          </a:ln>
          <a:effectLst>
            <a:outerShdw blurRad="292100" dist="139700" dir="2700000" algn="tl" rotWithShape="0">
              <a:srgbClr val="333333">
                <a:alpha val="65000"/>
              </a:srgbClr>
            </a:outerShdw>
          </a:effectLst>
        </p:spPr>
      </p:pic>
      <p:sp>
        <p:nvSpPr>
          <p:cNvPr id="5" name="Прямоугольник 4"/>
          <p:cNvSpPr/>
          <p:nvPr/>
        </p:nvSpPr>
        <p:spPr>
          <a:xfrm>
            <a:off x="642910" y="5143512"/>
            <a:ext cx="7858180" cy="1169551"/>
          </a:xfrm>
          <a:prstGeom prst="rect">
            <a:avLst/>
          </a:prstGeom>
        </p:spPr>
        <p:txBody>
          <a:bodyPr wrap="square">
            <a:spAutoFit/>
          </a:bodyPr>
          <a:lstStyle/>
          <a:p>
            <a:pPr algn="just"/>
            <a:r>
              <a:rPr lang="ru-RU" sz="1400" b="1" dirty="0"/>
              <a:t>Причиной создания «</a:t>
            </a:r>
            <a:r>
              <a:rPr lang="ru-RU" sz="1400" b="1" dirty="0" err="1"/>
              <a:t>Герники</a:t>
            </a:r>
            <a:r>
              <a:rPr lang="ru-RU" sz="1400" b="1" dirty="0"/>
              <a:t>» Пикассо стала бомбардировка города страны басков — </a:t>
            </a:r>
            <a:r>
              <a:rPr lang="ru-RU" sz="1400" b="1" dirty="0" err="1">
                <a:hlinkClick r:id="rId3" tooltip="Герника"/>
              </a:rPr>
              <a:t>Герники</a:t>
            </a:r>
            <a:r>
              <a:rPr lang="ru-RU" sz="1400" b="1" dirty="0"/>
              <a:t>. Во время </a:t>
            </a:r>
            <a:r>
              <a:rPr lang="ru-RU" sz="1400" b="1" dirty="0">
                <a:hlinkClick r:id="rId4" tooltip="Гражданская война в Испании"/>
              </a:rPr>
              <a:t>Гражданской войны в Испании</a:t>
            </a:r>
            <a:r>
              <a:rPr lang="ru-RU" sz="1400" b="1" dirty="0"/>
              <a:t> 26 апреля </a:t>
            </a:r>
            <a:r>
              <a:rPr lang="ru-RU" sz="1400" b="1" dirty="0">
                <a:hlinkClick r:id="rId5" tooltip="1937 год"/>
              </a:rPr>
              <a:t>1937 года</a:t>
            </a:r>
            <a:r>
              <a:rPr lang="ru-RU" sz="1400" b="1" dirty="0"/>
              <a:t> </a:t>
            </a:r>
            <a:r>
              <a:rPr lang="ru-RU" sz="1400" b="1" dirty="0">
                <a:hlinkClick r:id="rId6" tooltip="Легион «Кондор»"/>
              </a:rPr>
              <a:t>легион «Кондор»</a:t>
            </a:r>
            <a:r>
              <a:rPr lang="ru-RU" sz="1400" b="1" dirty="0"/>
              <a:t>, добровольческое подразделение </a:t>
            </a:r>
            <a:r>
              <a:rPr lang="ru-RU" sz="1400" b="1" dirty="0">
                <a:hlinkClick r:id="rId7" tooltip="Люфтваффе"/>
              </a:rPr>
              <a:t>люфтваффе</a:t>
            </a:r>
            <a:r>
              <a:rPr lang="ru-RU" sz="1400" b="1" dirty="0"/>
              <a:t>, совершил </a:t>
            </a:r>
            <a:r>
              <a:rPr lang="ru-RU" sz="1400" b="1" dirty="0">
                <a:hlinkClick r:id="rId8" tooltip="Бомбардировка Герники"/>
              </a:rPr>
              <a:t>налёт на </a:t>
            </a:r>
            <a:r>
              <a:rPr lang="ru-RU" sz="1400" b="1" dirty="0" err="1">
                <a:hlinkClick r:id="rId8" tooltip="Бомбардировка Герники"/>
              </a:rPr>
              <a:t>Гернику</a:t>
            </a:r>
            <a:r>
              <a:rPr lang="ru-RU" sz="1400" b="1" dirty="0"/>
              <a:t>. На город за три часа было сброшено несколько тысяч бомб; в результате шеститысячный город был уничтожен, около двух тысяч жителей оказались под завалами. После налета </a:t>
            </a:r>
            <a:r>
              <a:rPr lang="ru-RU" sz="1400" b="1" dirty="0" err="1"/>
              <a:t>Герника</a:t>
            </a:r>
            <a:r>
              <a:rPr lang="ru-RU" sz="1400" b="1" dirty="0"/>
              <a:t> горела еще трое суток</a:t>
            </a:r>
          </a:p>
        </p:txBody>
      </p:sp>
    </p:spTree>
  </p:cSld>
  <p:clrMapOvr>
    <a:masterClrMapping/>
  </p:clrMapOvr>
  <p:transition>
    <p:newsfla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Плачущая женщина. Человек в золотом шлеме</a:t>
            </a:r>
            <a:endParaRPr lang="ru-RU" b="1" dirty="0">
              <a:solidFill>
                <a:srgbClr val="FFFF00"/>
              </a:solidFill>
              <a:effectLst/>
            </a:endParaRPr>
          </a:p>
        </p:txBody>
      </p:sp>
      <p:pic>
        <p:nvPicPr>
          <p:cNvPr id="5" name="Picture 2" descr="Пабло Пикассо. Плачущая женщина. 1937 год"/>
          <p:cNvPicPr>
            <a:picLocks noGrp="1" noChangeAspect="1" noChangeArrowheads="1"/>
          </p:cNvPicPr>
          <p:nvPr>
            <p:ph sz="half" idx="1"/>
          </p:nvPr>
        </p:nvPicPr>
        <p:blipFill>
          <a:blip r:embed="rId2"/>
          <a:srcRect/>
          <a:stretch>
            <a:fillRect/>
          </a:stretch>
        </p:blipFill>
        <p:spPr>
          <a:xfrm>
            <a:off x="714348" y="1740187"/>
            <a:ext cx="3500462" cy="4275106"/>
          </a:xfrm>
          <a:effectLst>
            <a:outerShdw blurRad="292100" dist="139700" dir="2700000" algn="tl" rotWithShape="0">
              <a:srgbClr val="333333">
                <a:alpha val="65000"/>
              </a:srgbClr>
            </a:outerShdw>
          </a:effectLst>
        </p:spPr>
      </p:pic>
      <p:pic>
        <p:nvPicPr>
          <p:cNvPr id="6" name="Picture 2" descr="Пабло Пикассо. Человек в золотом шлеме (Рембрандт). 1969 год"/>
          <p:cNvPicPr>
            <a:picLocks noGrp="1" noChangeAspect="1" noChangeArrowheads="1"/>
          </p:cNvPicPr>
          <p:nvPr>
            <p:ph sz="half" idx="2"/>
          </p:nvPr>
        </p:nvPicPr>
        <p:blipFill>
          <a:blip r:embed="rId3"/>
          <a:stretch>
            <a:fillRect/>
          </a:stretch>
        </p:blipFill>
        <p:spPr>
          <a:xfrm>
            <a:off x="4920478" y="1600200"/>
            <a:ext cx="3494043" cy="4525963"/>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effectLst/>
              </a:rPr>
              <a:t>Поцелуй</a:t>
            </a:r>
            <a:endParaRPr lang="ru-RU" b="1" dirty="0">
              <a:solidFill>
                <a:srgbClr val="FF0000"/>
              </a:solidFill>
              <a:effectLst/>
            </a:endParaRPr>
          </a:p>
        </p:txBody>
      </p:sp>
      <p:pic>
        <p:nvPicPr>
          <p:cNvPr id="4" name="Picture 2" descr="Пабло Пикассо. Поцелуй. 1969 год"/>
          <p:cNvPicPr>
            <a:picLocks noGrp="1" noChangeAspect="1" noChangeArrowheads="1"/>
          </p:cNvPicPr>
          <p:nvPr>
            <p:ph idx="1"/>
          </p:nvPr>
        </p:nvPicPr>
        <p:blipFill>
          <a:blip r:embed="rId2"/>
          <a:stretch>
            <a:fillRect/>
          </a:stretch>
        </p:blipFill>
        <p:spPr>
          <a:xfrm>
            <a:off x="2483768" y="1484784"/>
            <a:ext cx="4223126" cy="3394437"/>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rPr>
              <a:t>Брак Жорж </a:t>
            </a:r>
            <a:r>
              <a:rPr lang="en-BZ" b="1" dirty="0" smtClean="0">
                <a:solidFill>
                  <a:srgbClr val="FFFF00"/>
                </a:solidFill>
              </a:rPr>
              <a:t>(1882-1963 </a:t>
            </a:r>
            <a:r>
              <a:rPr lang="ru-RU" b="1" dirty="0" smtClean="0">
                <a:solidFill>
                  <a:srgbClr val="FFFF00"/>
                </a:solidFill>
              </a:rPr>
              <a:t>гг.)</a:t>
            </a:r>
            <a:endParaRPr lang="ru-RU" dirty="0">
              <a:solidFill>
                <a:srgbClr val="FFFF00"/>
              </a:solidFill>
            </a:endParaRPr>
          </a:p>
        </p:txBody>
      </p:sp>
      <p:sp>
        <p:nvSpPr>
          <p:cNvPr id="3" name="Содержимое 2"/>
          <p:cNvSpPr>
            <a:spLocks noGrp="1"/>
          </p:cNvSpPr>
          <p:nvPr>
            <p:ph sz="half" idx="1"/>
          </p:nvPr>
        </p:nvSpPr>
        <p:spPr>
          <a:xfrm>
            <a:off x="214282" y="1500174"/>
            <a:ext cx="4681542" cy="4525963"/>
          </a:xfrm>
        </p:spPr>
        <p:txBody>
          <a:bodyPr>
            <a:normAutofit fontScale="62500" lnSpcReduction="20000"/>
          </a:bodyPr>
          <a:lstStyle/>
          <a:p>
            <a:pPr algn="just">
              <a:buNone/>
              <a:defRPr/>
            </a:pPr>
            <a:r>
              <a:rPr lang="ru-RU" b="1" dirty="0" smtClean="0"/>
              <a:t>        </a:t>
            </a:r>
            <a:r>
              <a:rPr lang="ru-RU" dirty="0" smtClean="0"/>
              <a:t>Брак </a:t>
            </a:r>
            <a:r>
              <a:rPr lang="ru-RU" dirty="0"/>
              <a:t>Жорж (</a:t>
            </a:r>
            <a:r>
              <a:rPr lang="ru-RU" dirty="0" err="1"/>
              <a:t>Braque</a:t>
            </a:r>
            <a:r>
              <a:rPr lang="ru-RU" dirty="0"/>
              <a:t>, </a:t>
            </a:r>
            <a:r>
              <a:rPr lang="ru-RU" dirty="0" err="1"/>
              <a:t>Georges</a:t>
            </a:r>
            <a:r>
              <a:rPr lang="ru-RU" dirty="0"/>
              <a:t>) (1882-1963 </a:t>
            </a:r>
            <a:r>
              <a:rPr lang="ru-RU" dirty="0" err="1"/>
              <a:t>гг</a:t>
            </a:r>
            <a:r>
              <a:rPr lang="ru-RU" dirty="0"/>
              <a:t> французский художник, график, сценограф, скульптор и декоратор , вместе с Пикассо ставший основателем кубизма. Вначале, так же как и отец, работал маляром. С 1900 г. стал заниматься живописью. Одно время увлекался </a:t>
            </a:r>
            <a:r>
              <a:rPr lang="ru-RU" dirty="0" err="1"/>
              <a:t>фовизмом</a:t>
            </a:r>
            <a:r>
              <a:rPr lang="ru-RU" dirty="0"/>
              <a:t>. В 1907 г. открыл для себя творчество Сезанна и стал писать в </a:t>
            </a:r>
            <a:r>
              <a:rPr lang="ru-RU" dirty="0" err="1"/>
              <a:t>геометрическо-аналитической</a:t>
            </a:r>
            <a:r>
              <a:rPr lang="ru-RU" dirty="0"/>
              <a:t> манере. В том же году познакомился с Пикассо, и вплоть до </a:t>
            </a:r>
            <a:r>
              <a:rPr lang="ru-RU" dirty="0" err="1"/>
              <a:t>нач</a:t>
            </a:r>
            <a:r>
              <a:rPr lang="ru-RU" dirty="0"/>
              <a:t>. 1-й мировой войны они тесно сотрудничали. </a:t>
            </a:r>
          </a:p>
          <a:p>
            <a:pPr algn="just">
              <a:buNone/>
              <a:defRPr/>
            </a:pPr>
            <a:r>
              <a:rPr lang="ru-RU" dirty="0" smtClean="0"/>
              <a:t>         Во </a:t>
            </a:r>
            <a:r>
              <a:rPr lang="ru-RU" dirty="0"/>
              <a:t>время войны Брак был тяжело ранен. После войны творческие пути Брака и Пикассо разошлись. Стиль Брака стал менее угловатым, на полотнах появились изящные изогнутые линии. Брак рисовал главным образом натюрморты в едва уловимых приглушённых тонах, смешивая иногда краску с песком. Иллюстрировал книги, создавал декорации и костюмы для театра.</a:t>
            </a:r>
          </a:p>
          <a:p>
            <a:endParaRPr lang="ru-RU" dirty="0"/>
          </a:p>
        </p:txBody>
      </p:sp>
      <p:pic>
        <p:nvPicPr>
          <p:cNvPr id="5" name="Picture 2" descr="&quot;Скрипка и Кувшин&quot; 1910 г."/>
          <p:cNvPicPr>
            <a:picLocks noGrp="1" noChangeAspect="1" noChangeArrowheads="1"/>
          </p:cNvPicPr>
          <p:nvPr>
            <p:ph sz="half" idx="2"/>
          </p:nvPr>
        </p:nvPicPr>
        <p:blipFill>
          <a:blip r:embed="rId2"/>
          <a:stretch>
            <a:fillRect/>
          </a:stretch>
        </p:blipFill>
        <p:spPr>
          <a:xfrm>
            <a:off x="5278378" y="1600200"/>
            <a:ext cx="2778244" cy="4525963"/>
          </a:xfrm>
          <a:effectLst>
            <a:outerShdw blurRad="292100" dist="139700" dir="2700000" algn="tl" rotWithShape="0">
              <a:srgbClr val="333333">
                <a:alpha val="65000"/>
              </a:srgbClr>
            </a:outerShdw>
          </a:effectLst>
        </p:spPr>
      </p:pic>
      <p:sp>
        <p:nvSpPr>
          <p:cNvPr id="6" name="TextBox 5"/>
          <p:cNvSpPr txBox="1"/>
          <p:nvPr/>
        </p:nvSpPr>
        <p:spPr>
          <a:xfrm>
            <a:off x="5572132" y="6215082"/>
            <a:ext cx="2357454" cy="369332"/>
          </a:xfrm>
          <a:prstGeom prst="rect">
            <a:avLst/>
          </a:prstGeom>
          <a:noFill/>
        </p:spPr>
        <p:txBody>
          <a:bodyPr wrap="square" rtlCol="0">
            <a:spAutoFit/>
          </a:bodyPr>
          <a:lstStyle/>
          <a:p>
            <a:r>
              <a:rPr lang="ru-RU" b="1" dirty="0" smtClean="0">
                <a:solidFill>
                  <a:srgbClr val="FFFF00"/>
                </a:solidFill>
              </a:rPr>
              <a:t>Скрипка и кувшин</a:t>
            </a:r>
            <a:endParaRPr lang="ru-RU" b="1" dirty="0">
              <a:solidFill>
                <a:srgbClr val="FFFF00"/>
              </a:solidFill>
            </a:endParaRPr>
          </a:p>
        </p:txBody>
      </p:sp>
    </p:spTree>
  </p:cSld>
  <p:clrMapOvr>
    <a:masterClrMapping/>
  </p:clrMapOvr>
  <p:transition>
    <p:newsfla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Кларнет и бутылка рома на камине. Женщина с мандолиной</a:t>
            </a:r>
            <a:endParaRPr lang="ru-RU" b="1" dirty="0">
              <a:solidFill>
                <a:srgbClr val="FFFF00"/>
              </a:solidFill>
              <a:effectLst/>
            </a:endParaRPr>
          </a:p>
        </p:txBody>
      </p:sp>
      <p:pic>
        <p:nvPicPr>
          <p:cNvPr id="5" name="Picture 2" descr="http://smallbay.ru/artfrance/images/braque_05.jpg"/>
          <p:cNvPicPr>
            <a:picLocks noGrp="1" noChangeAspect="1" noChangeArrowheads="1"/>
          </p:cNvPicPr>
          <p:nvPr>
            <p:ph sz="half" idx="1"/>
          </p:nvPr>
        </p:nvPicPr>
        <p:blipFill>
          <a:blip r:embed="rId2"/>
          <a:stretch>
            <a:fillRect/>
          </a:stretch>
        </p:blipFill>
        <p:spPr>
          <a:xfrm>
            <a:off x="812917" y="1600200"/>
            <a:ext cx="3327166" cy="4525963"/>
          </a:xfrm>
          <a:effectLst>
            <a:outerShdw blurRad="292100" dist="139700" dir="2700000" algn="tl" rotWithShape="0">
              <a:srgbClr val="333333">
                <a:alpha val="65000"/>
              </a:srgbClr>
            </a:outerShdw>
          </a:effectLst>
        </p:spPr>
      </p:pic>
      <p:pic>
        <p:nvPicPr>
          <p:cNvPr id="6" name="Picture 2" descr="http://smallbay.ru/artfrance/images/braque_03.jpg"/>
          <p:cNvPicPr>
            <a:picLocks noGrp="1" noChangeAspect="1" noChangeArrowheads="1"/>
          </p:cNvPicPr>
          <p:nvPr>
            <p:ph sz="half" idx="2"/>
          </p:nvPr>
        </p:nvPicPr>
        <p:blipFill>
          <a:blip r:embed="rId3"/>
          <a:stretch>
            <a:fillRect/>
          </a:stretch>
        </p:blipFill>
        <p:spPr>
          <a:xfrm>
            <a:off x="5194806" y="1600200"/>
            <a:ext cx="2945388" cy="4525963"/>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smtClean="0">
                <a:solidFill>
                  <a:srgbClr val="FFFF00"/>
                </a:solidFill>
              </a:rPr>
              <a:t>Грис</a:t>
            </a:r>
            <a:r>
              <a:rPr lang="ru-RU" b="1" dirty="0" smtClean="0">
                <a:solidFill>
                  <a:srgbClr val="FFFF00"/>
                </a:solidFill>
              </a:rPr>
              <a:t> Хуан </a:t>
            </a:r>
            <a:r>
              <a:rPr lang="en-BZ" b="1" dirty="0" smtClean="0">
                <a:solidFill>
                  <a:srgbClr val="FFFF00"/>
                </a:solidFill>
              </a:rPr>
              <a:t>(1887-1927 </a:t>
            </a:r>
            <a:r>
              <a:rPr lang="ru-RU" b="1" dirty="0" smtClean="0">
                <a:solidFill>
                  <a:srgbClr val="FFFF00"/>
                </a:solidFill>
              </a:rPr>
              <a:t>гг.)</a:t>
            </a:r>
            <a:endParaRPr lang="ru-RU" dirty="0">
              <a:solidFill>
                <a:srgbClr val="FFFF00"/>
              </a:solidFill>
            </a:endParaRPr>
          </a:p>
        </p:txBody>
      </p:sp>
      <p:sp>
        <p:nvSpPr>
          <p:cNvPr id="3" name="Содержимое 2"/>
          <p:cNvSpPr>
            <a:spLocks noGrp="1"/>
          </p:cNvSpPr>
          <p:nvPr>
            <p:ph sz="half" idx="1"/>
          </p:nvPr>
        </p:nvSpPr>
        <p:spPr/>
        <p:txBody>
          <a:bodyPr>
            <a:noAutofit/>
          </a:bodyPr>
          <a:lstStyle/>
          <a:p>
            <a:pPr algn="just">
              <a:defRPr/>
            </a:pPr>
            <a:r>
              <a:rPr lang="ru-RU" sz="1600" b="1" dirty="0" err="1"/>
              <a:t>Грис</a:t>
            </a:r>
            <a:r>
              <a:rPr lang="ru-RU" sz="1600" b="1" dirty="0"/>
              <a:t> Хуан (</a:t>
            </a:r>
            <a:r>
              <a:rPr lang="ru-RU" sz="1600" b="1" dirty="0" err="1"/>
              <a:t>Gris</a:t>
            </a:r>
            <a:r>
              <a:rPr lang="ru-RU" sz="1600" b="1" dirty="0"/>
              <a:t>, </a:t>
            </a:r>
            <a:r>
              <a:rPr lang="ru-RU" sz="1600" b="1" dirty="0" err="1"/>
              <a:t>Juan</a:t>
            </a:r>
            <a:r>
              <a:rPr lang="ru-RU" sz="1600" b="1" dirty="0"/>
              <a:t>) (1887-1927 гг.), испанский живописец, скульптор, график и декоратор. Работал главным образом в Париже, где жил с 1906 г. Представитель кубизма, но его творчество в целом было более рассудочным, чем у Пикассо или у Брака. Считается родоначальником "синтетического" кубизма. В 1920-х гг. манера </a:t>
            </a:r>
            <a:r>
              <a:rPr lang="ru-RU" sz="1600" b="1" dirty="0" err="1"/>
              <a:t>Гриса</a:t>
            </a:r>
            <a:r>
              <a:rPr lang="ru-RU" sz="1600" b="1" dirty="0"/>
              <a:t> меняется, он отходит от строгих геометрических форм. В числе его работ ряд книжных иллюстраций и многочисленные театральные декорации и костюмы, например для постановок Дягилева.</a:t>
            </a:r>
          </a:p>
        </p:txBody>
      </p:sp>
      <p:pic>
        <p:nvPicPr>
          <p:cNvPr id="5" name="Picture 2" descr="&quot;Портрет Пикассо&quot; 1912 г. Грис Хуан (Gris, Juan)"/>
          <p:cNvPicPr>
            <a:picLocks noGrp="1" noChangeAspect="1" noChangeArrowheads="1"/>
          </p:cNvPicPr>
          <p:nvPr>
            <p:ph sz="half" idx="2"/>
          </p:nvPr>
        </p:nvPicPr>
        <p:blipFill>
          <a:blip r:embed="rId2"/>
          <a:stretch>
            <a:fillRect/>
          </a:stretch>
        </p:blipFill>
        <p:spPr>
          <a:xfrm>
            <a:off x="4898893" y="1600200"/>
            <a:ext cx="3537214" cy="4525963"/>
          </a:xfrm>
          <a:effectLst>
            <a:outerShdw blurRad="292100" dist="139700" dir="2700000" algn="tl" rotWithShape="0">
              <a:srgbClr val="333333">
                <a:alpha val="65000"/>
              </a:srgbClr>
            </a:outerShdw>
          </a:effectLst>
        </p:spPr>
      </p:pic>
      <p:sp>
        <p:nvSpPr>
          <p:cNvPr id="6" name="TextBox 5"/>
          <p:cNvSpPr txBox="1"/>
          <p:nvPr/>
        </p:nvSpPr>
        <p:spPr>
          <a:xfrm>
            <a:off x="2143108" y="6072206"/>
            <a:ext cx="2164375" cy="369332"/>
          </a:xfrm>
          <a:prstGeom prst="rect">
            <a:avLst/>
          </a:prstGeom>
          <a:noFill/>
        </p:spPr>
        <p:txBody>
          <a:bodyPr wrap="none" rtlCol="0">
            <a:spAutoFit/>
          </a:bodyPr>
          <a:lstStyle/>
          <a:p>
            <a:r>
              <a:rPr lang="ru-RU" b="1" dirty="0" smtClean="0">
                <a:solidFill>
                  <a:srgbClr val="FFFF00"/>
                </a:solidFill>
              </a:rPr>
              <a:t>Портрет Пикассо</a:t>
            </a:r>
            <a:endParaRPr lang="ru-RU" b="1" dirty="0">
              <a:solidFill>
                <a:srgbClr val="FFFF00"/>
              </a:solidFill>
            </a:endParaRPr>
          </a:p>
        </p:txBody>
      </p:sp>
    </p:spTree>
  </p:cSld>
  <p:clrMapOvr>
    <a:masterClrMapping/>
  </p:clrMapOvr>
  <p:transition>
    <p:newsfla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effectLst/>
              </a:rPr>
              <a:t>Мужчина в кафе</a:t>
            </a:r>
            <a:endParaRPr lang="ru-RU" b="1" dirty="0">
              <a:solidFill>
                <a:srgbClr val="FFFF00"/>
              </a:solidFill>
              <a:effectLst/>
            </a:endParaRPr>
          </a:p>
        </p:txBody>
      </p:sp>
      <p:pic>
        <p:nvPicPr>
          <p:cNvPr id="3" name="Picture 2" descr="&quot;Мужчина в кафе&quot; 1914 г."/>
          <p:cNvPicPr>
            <a:picLocks noChangeAspect="1" noChangeArrowheads="1"/>
          </p:cNvPicPr>
          <p:nvPr/>
        </p:nvPicPr>
        <p:blipFill>
          <a:blip r:embed="rId2"/>
          <a:stretch>
            <a:fillRect/>
          </a:stretch>
        </p:blipFill>
        <p:spPr>
          <a:xfrm>
            <a:off x="2500298" y="1571612"/>
            <a:ext cx="3566564" cy="4933146"/>
          </a:xfrm>
          <a:prstGeom prst="rect">
            <a:avLst/>
          </a:prstGeo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FFFF00"/>
                </a:solidFill>
                <a:latin typeface="Arial Black" pitchFamily="34" charset="0"/>
                <a:ea typeface="+mj-ea"/>
                <a:cs typeface="+mj-cs"/>
              </a:rPr>
              <a:t>Сюрреализм, Дадаизм</a:t>
            </a:r>
            <a:br>
              <a:rPr lang="ru-RU" dirty="0" smtClean="0">
                <a:solidFill>
                  <a:srgbClr val="FFFF00"/>
                </a:solidFill>
                <a:latin typeface="Arial Black" pitchFamily="34" charset="0"/>
                <a:ea typeface="+mj-ea"/>
                <a:cs typeface="+mj-cs"/>
              </a:rPr>
            </a:br>
            <a:endParaRPr lang="ru-RU" dirty="0">
              <a:solidFill>
                <a:srgbClr val="FFFF00"/>
              </a:solidFill>
            </a:endParaRPr>
          </a:p>
        </p:txBody>
      </p:sp>
      <p:sp>
        <p:nvSpPr>
          <p:cNvPr id="3" name="Прямоугольник 2"/>
          <p:cNvSpPr/>
          <p:nvPr/>
        </p:nvSpPr>
        <p:spPr>
          <a:xfrm>
            <a:off x="785786" y="857231"/>
            <a:ext cx="7643866" cy="2800767"/>
          </a:xfrm>
          <a:prstGeom prst="rect">
            <a:avLst/>
          </a:prstGeom>
        </p:spPr>
        <p:txBody>
          <a:bodyPr wrap="square">
            <a:spAutoFit/>
          </a:bodyPr>
          <a:lstStyle/>
          <a:p>
            <a:pPr algn="just"/>
            <a:r>
              <a:rPr lang="ru-RU" sz="1600" b="1" smtClean="0">
                <a:latin typeface="Arial" charset="0"/>
                <a:cs typeface="Arial" charset="0"/>
              </a:rPr>
              <a:t>Сюрреализм (Surrealism), модернистское (модернизм) направление в литературе, изобразительном искусстве и кино, зародившееся во Франции в 1920-х гг. и оказавшее большое влияние на западную культуру. Для Сюрреализма характерно пристрастие ко всему </a:t>
            </a:r>
            <a:r>
              <a:rPr lang="ru-RU" sz="1600" b="1" u="sng" smtClean="0">
                <a:latin typeface="Arial" charset="0"/>
                <a:cs typeface="Arial" charset="0"/>
              </a:rPr>
              <a:t>причудливому, иррациональному, не соответствующему общепринятым стандартам.</a:t>
            </a:r>
            <a:r>
              <a:rPr lang="ru-RU" sz="1600" b="1" smtClean="0">
                <a:latin typeface="Arial" charset="0"/>
                <a:cs typeface="Arial" charset="0"/>
              </a:rPr>
              <a:t> Само движение было разнородным, но ставило своей основной целью раскрепощение творческих сил подсознания и их главенство над разумом. В определённый мере предшественниками сюрреалистов были дадаисты (дадаизм). </a:t>
            </a:r>
          </a:p>
          <a:p>
            <a:pPr algn="just"/>
            <a:r>
              <a:rPr lang="ru-RU" sz="1600" b="1" smtClean="0">
                <a:latin typeface="Arial" charset="0"/>
                <a:cs typeface="Arial" charset="0"/>
              </a:rPr>
              <a:t>. </a:t>
            </a:r>
          </a:p>
          <a:p>
            <a:pPr algn="just"/>
            <a:endParaRPr lang="ru-RU" sz="1600" b="1" dirty="0">
              <a:latin typeface="Arial" charset="0"/>
              <a:cs typeface="Arial" charset="0"/>
            </a:endParaRPr>
          </a:p>
        </p:txBody>
      </p:sp>
      <p:sp>
        <p:nvSpPr>
          <p:cNvPr id="4" name="Прямоугольник 3"/>
          <p:cNvSpPr/>
          <p:nvPr/>
        </p:nvSpPr>
        <p:spPr>
          <a:xfrm>
            <a:off x="785786" y="3429000"/>
            <a:ext cx="7786742" cy="3046988"/>
          </a:xfrm>
          <a:prstGeom prst="rect">
            <a:avLst/>
          </a:prstGeom>
        </p:spPr>
        <p:txBody>
          <a:bodyPr wrap="square">
            <a:spAutoFit/>
          </a:bodyPr>
          <a:lstStyle/>
          <a:p>
            <a:pPr algn="just" fontAlgn="auto">
              <a:spcAft>
                <a:spcPts val="0"/>
              </a:spcAft>
              <a:defRPr/>
            </a:pPr>
            <a:r>
              <a:rPr lang="ru-RU" sz="1600" b="1" dirty="0" smtClean="0"/>
              <a:t>Дадаизм (</a:t>
            </a:r>
            <a:r>
              <a:rPr lang="ru-RU" sz="1600" b="1" dirty="0" err="1" smtClean="0"/>
              <a:t>dadaism</a:t>
            </a:r>
            <a:r>
              <a:rPr lang="ru-RU" sz="1600" b="1" dirty="0" smtClean="0"/>
              <a:t>) (франц. </a:t>
            </a:r>
            <a:r>
              <a:rPr lang="ru-RU" sz="1600" b="1" dirty="0" err="1" smtClean="0"/>
              <a:t>dada</a:t>
            </a:r>
            <a:r>
              <a:rPr lang="ru-RU" sz="1600" b="1" dirty="0" smtClean="0"/>
              <a:t> - деревянная лошадка), в переносном смысле - бессвязный детский лепет, авангардистское литературно-художественное течение в европейском и американском искусстве, возникшее как протест против традиционных моральных и культурных ценностей. Впервые Дадаизм заявил о себе в 1915 г. в Цюрихе. Согласно наиболее распространённой версии, название течению было выбрано наугад - перочинным ножиком ткнули в страницу словаря, что вполне соответствовало иррациональному духу Дадаизма. </a:t>
            </a:r>
          </a:p>
          <a:p>
            <a:pPr algn="just" fontAlgn="auto">
              <a:spcAft>
                <a:spcPts val="0"/>
              </a:spcAft>
              <a:defRPr/>
            </a:pPr>
            <a:r>
              <a:rPr lang="ru-RU" sz="1600" b="1" dirty="0" smtClean="0"/>
              <a:t>Дадаисты </a:t>
            </a:r>
            <a:r>
              <a:rPr lang="ru-RU" sz="1600" b="1" dirty="0"/>
              <a:t>не разрабатывали свой особый художественный стиль. Они бросались из одной крайности в другую, стараясь любыми способами (в том числе и вызывающим поведением) эпатировать самодовольного обывателя. </a:t>
            </a:r>
          </a:p>
        </p:txBody>
      </p:sp>
    </p:spTree>
  </p:cSld>
  <p:clrMapOvr>
    <a:masterClrMapping/>
  </p:clrMapOvr>
  <p:transition>
    <p:newsfla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14290"/>
            <a:ext cx="8229600" cy="1143000"/>
          </a:xfrm>
        </p:spPr>
        <p:txBody>
          <a:bodyPr>
            <a:noAutofit/>
          </a:bodyPr>
          <a:lstStyle/>
          <a:p>
            <a:r>
              <a:rPr lang="ru-RU" sz="2800" b="1" dirty="0" smtClean="0">
                <a:solidFill>
                  <a:srgbClr val="FFFF00"/>
                </a:solidFill>
                <a:effectLst/>
              </a:rPr>
              <a:t>Обнаженная, спускающаяся по лестнице  </a:t>
            </a:r>
            <a:r>
              <a:rPr lang="ru-RU" sz="2800" b="1" dirty="0" err="1" smtClean="0">
                <a:solidFill>
                  <a:srgbClr val="FFFF00"/>
                </a:solidFill>
                <a:effectLst/>
              </a:rPr>
              <a:t>Дюшана</a:t>
            </a:r>
            <a:r>
              <a:rPr lang="ru-RU" sz="2800" b="1" dirty="0" smtClean="0">
                <a:solidFill>
                  <a:srgbClr val="FFFF00"/>
                </a:solidFill>
                <a:effectLst/>
              </a:rPr>
              <a:t> Марселя.</a:t>
            </a:r>
            <a:br>
              <a:rPr lang="ru-RU" sz="2800" b="1" dirty="0" smtClean="0">
                <a:solidFill>
                  <a:srgbClr val="FFFF00"/>
                </a:solidFill>
                <a:effectLst/>
              </a:rPr>
            </a:br>
            <a:r>
              <a:rPr lang="ru-RU" sz="2800" b="1" dirty="0" smtClean="0">
                <a:solidFill>
                  <a:srgbClr val="FFFF00"/>
                </a:solidFill>
                <a:effectLst/>
              </a:rPr>
              <a:t>Абстрактная композиция Жана </a:t>
            </a:r>
            <a:r>
              <a:rPr lang="ru-RU" sz="2800" b="1" dirty="0" err="1" smtClean="0">
                <a:solidFill>
                  <a:srgbClr val="FFFF00"/>
                </a:solidFill>
                <a:effectLst/>
              </a:rPr>
              <a:t>Арпа</a:t>
            </a:r>
            <a:endParaRPr lang="ru-RU" sz="2800" b="1" dirty="0">
              <a:solidFill>
                <a:srgbClr val="FFFF00"/>
              </a:solidFill>
              <a:effectLst/>
            </a:endParaRPr>
          </a:p>
        </p:txBody>
      </p:sp>
      <p:pic>
        <p:nvPicPr>
          <p:cNvPr id="5" name="Picture 2" descr="http://smallbay.ru/artfrance/images/duchamp_01.jpg"/>
          <p:cNvPicPr>
            <a:picLocks noGrp="1" noChangeAspect="1" noChangeArrowheads="1"/>
          </p:cNvPicPr>
          <p:nvPr>
            <p:ph sz="half" idx="1"/>
          </p:nvPr>
        </p:nvPicPr>
        <p:blipFill>
          <a:blip r:embed="rId2"/>
          <a:stretch>
            <a:fillRect/>
          </a:stretch>
        </p:blipFill>
        <p:spPr>
          <a:xfrm>
            <a:off x="1062228" y="1601565"/>
            <a:ext cx="2828544" cy="4523232"/>
          </a:xfrm>
        </p:spPr>
      </p:pic>
      <p:pic>
        <p:nvPicPr>
          <p:cNvPr id="6" name="Содержимое 5" descr="Абстрактная композиция, Кносс - Жан Арп"/>
          <p:cNvPicPr>
            <a:picLocks noGrp="1"/>
          </p:cNvPicPr>
          <p:nvPr>
            <p:ph sz="half" idx="2"/>
          </p:nvPr>
        </p:nvPicPr>
        <p:blipFill>
          <a:blip r:embed="rId3"/>
          <a:stretch>
            <a:fillRect/>
          </a:stretch>
        </p:blipFill>
        <p:spPr bwMode="auto">
          <a:xfrm>
            <a:off x="5191125" y="2672556"/>
            <a:ext cx="2952750" cy="238125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FF0000"/>
                </a:solidFill>
              </a:rPr>
              <a:t>Что такое </a:t>
            </a:r>
            <a:r>
              <a:rPr lang="ru-RU" dirty="0" err="1" smtClean="0">
                <a:solidFill>
                  <a:srgbClr val="FF0000"/>
                </a:solidFill>
              </a:rPr>
              <a:t>фовизм</a:t>
            </a:r>
            <a:endParaRPr lang="ru-RU" dirty="0">
              <a:solidFill>
                <a:srgbClr val="FF0000"/>
              </a:solidFill>
            </a:endParaRPr>
          </a:p>
        </p:txBody>
      </p:sp>
      <p:sp>
        <p:nvSpPr>
          <p:cNvPr id="2" name="Содержимое 1"/>
          <p:cNvSpPr>
            <a:spLocks noGrp="1"/>
          </p:cNvSpPr>
          <p:nvPr>
            <p:ph idx="1"/>
          </p:nvPr>
        </p:nvSpPr>
        <p:spPr/>
        <p:txBody>
          <a:bodyPr>
            <a:normAutofit fontScale="55000" lnSpcReduction="20000"/>
          </a:bodyPr>
          <a:lstStyle/>
          <a:p>
            <a:pPr algn="just">
              <a:spcBef>
                <a:spcPct val="50000"/>
              </a:spcBef>
            </a:pPr>
            <a:r>
              <a:rPr lang="ru-RU" sz="4800" b="1" dirty="0" err="1" smtClean="0">
                <a:solidFill>
                  <a:srgbClr val="CC6600"/>
                </a:solidFill>
                <a:latin typeface="Arial" pitchFamily="34" charset="0"/>
                <a:cs typeface="Arial" pitchFamily="34" charset="0"/>
              </a:rPr>
              <a:t>Фовизм</a:t>
            </a:r>
            <a:r>
              <a:rPr lang="ru-RU" b="1" dirty="0" smtClean="0">
                <a:latin typeface="Arial" pitchFamily="34" charset="0"/>
                <a:cs typeface="Arial" pitchFamily="34" charset="0"/>
              </a:rPr>
              <a:t> (от фр. </a:t>
            </a:r>
            <a:r>
              <a:rPr lang="ru-RU" b="1" dirty="0" err="1" smtClean="0">
                <a:latin typeface="Arial" pitchFamily="34" charset="0"/>
                <a:cs typeface="Arial" pitchFamily="34" charset="0"/>
              </a:rPr>
              <a:t>fauve</a:t>
            </a:r>
            <a:r>
              <a:rPr lang="ru-RU" b="1" dirty="0" smtClean="0">
                <a:latin typeface="Arial" pitchFamily="34" charset="0"/>
                <a:cs typeface="Arial" pitchFamily="34" charset="0"/>
              </a:rPr>
              <a:t> – дикий) – название течения во французской живописи 1905-1907гг. Локальное направление в живописи </a:t>
            </a:r>
            <a:r>
              <a:rPr lang="ru-RU" b="1" dirty="0" err="1" smtClean="0">
                <a:latin typeface="Arial" pitchFamily="34" charset="0"/>
                <a:cs typeface="Arial" pitchFamily="34" charset="0"/>
              </a:rPr>
              <a:t>нач</a:t>
            </a:r>
            <a:r>
              <a:rPr lang="ru-RU" b="1" dirty="0" smtClean="0">
                <a:latin typeface="Arial" pitchFamily="34" charset="0"/>
                <a:cs typeface="Arial" pitchFamily="34" charset="0"/>
              </a:rPr>
              <a:t>. XX в. Наименование «</a:t>
            </a:r>
            <a:r>
              <a:rPr lang="ru-RU" b="1" dirty="0" err="1" smtClean="0">
                <a:latin typeface="Arial" pitchFamily="34" charset="0"/>
                <a:cs typeface="Arial" pitchFamily="34" charset="0"/>
              </a:rPr>
              <a:t>Фовизм</a:t>
            </a:r>
            <a:r>
              <a:rPr lang="ru-RU" b="1" dirty="0" smtClean="0">
                <a:latin typeface="Arial" pitchFamily="34" charset="0"/>
                <a:cs typeface="Arial" pitchFamily="34" charset="0"/>
              </a:rPr>
              <a:t>» было в насмешку присвоено группе молодых парижских художников совместно участвовавших в ряде выставок 1905-1907 гг., после их первой выставки 1905 г. Однако вскоре объединение распалось, и творческие пути его участников разошлись. Название отражает реакцию современников на поразившую их экзальтацию цвета, "дикую" выразительность красок. В </a:t>
            </a:r>
            <a:r>
              <a:rPr lang="ru-RU" b="1" dirty="0" err="1" smtClean="0">
                <a:latin typeface="Arial" pitchFamily="34" charset="0"/>
                <a:cs typeface="Arial" pitchFamily="34" charset="0"/>
              </a:rPr>
              <a:t>фовизме</a:t>
            </a:r>
            <a:r>
              <a:rPr lang="ru-RU" b="1" dirty="0" smtClean="0">
                <a:latin typeface="Arial" pitchFamily="34" charset="0"/>
                <a:cs typeface="Arial" pitchFamily="34" charset="0"/>
              </a:rPr>
              <a:t> были общие черты с одновременно возникшим экспрессионизмом. Название было принято самой группой и прочно утвердилось за ней. Направление не имело четко сформулированной программы, манифеста или своей теории и просуществовало недолго, оставив, однако, заметный след в истории искусства. Его участников объединяло в те годы стремление к созданию художественных образов исключительно с помощью предельно яркого открытого цвета.</a:t>
            </a:r>
          </a:p>
          <a:p>
            <a:pPr algn="just">
              <a:spcBef>
                <a:spcPct val="50000"/>
              </a:spcBef>
            </a:pPr>
            <a:r>
              <a:rPr lang="ru-RU" b="1" dirty="0" smtClean="0">
                <a:latin typeface="Arial" pitchFamily="34" charset="0"/>
                <a:cs typeface="Arial" pitchFamily="34" charset="0"/>
              </a:rPr>
              <a:t>	Характерные особенности </a:t>
            </a:r>
            <a:r>
              <a:rPr lang="ru-RU" b="1" dirty="0" err="1" smtClean="0">
                <a:latin typeface="Arial" pitchFamily="34" charset="0"/>
                <a:cs typeface="Arial" pitchFamily="34" charset="0"/>
              </a:rPr>
              <a:t>фовизма</a:t>
            </a:r>
            <a:r>
              <a:rPr lang="ru-RU" b="1" dirty="0" smtClean="0">
                <a:latin typeface="Arial" pitchFamily="34" charset="0"/>
                <a:cs typeface="Arial" pitchFamily="34" charset="0"/>
              </a:rPr>
              <a:t>: предельно интенсивное звучание открытых цветов; сопоставление контрастных хроматических плоскостей, заключенных в обобщенный контур; сведение формы к простым очертаниям при отказе от светотеневой моделировки и линейной перспективы. Плоскостная трактовка форм, насыщенность чистых цветов, энергично подчеркнутый контур обусловливают декоративность </a:t>
            </a:r>
            <a:r>
              <a:rPr lang="ru-RU" b="1" dirty="0" err="1" smtClean="0">
                <a:latin typeface="Arial" pitchFamily="34" charset="0"/>
                <a:cs typeface="Arial" pitchFamily="34" charset="0"/>
              </a:rPr>
              <a:t>фовистской</a:t>
            </a:r>
            <a:r>
              <a:rPr lang="ru-RU" b="1" dirty="0" smtClean="0">
                <a:latin typeface="Arial" pitchFamily="34" charset="0"/>
                <a:cs typeface="Arial" pitchFamily="34" charset="0"/>
              </a:rPr>
              <a:t> живопис</a:t>
            </a:r>
            <a:r>
              <a:rPr lang="ru-RU" dirty="0" smtClean="0">
                <a:latin typeface="Footlight MT Light" pitchFamily="18" charset="0"/>
              </a:rPr>
              <a:t>и.</a:t>
            </a:r>
          </a:p>
          <a:p>
            <a:endParaRPr lang="ru-RU" dirty="0"/>
          </a:p>
        </p:txBody>
      </p:sp>
    </p:spTree>
  </p:cSld>
  <p:clrMapOvr>
    <a:masterClrMapping/>
  </p:clrMapOvr>
  <p:transition>
    <p:newsflash/>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smtClean="0">
                <a:solidFill>
                  <a:srgbClr val="FFFF00"/>
                </a:solidFill>
                <a:effectLst/>
              </a:rPr>
              <a:t>Дадаистские</a:t>
            </a:r>
            <a:r>
              <a:rPr lang="ru-RU" b="1" dirty="0" smtClean="0">
                <a:solidFill>
                  <a:srgbClr val="FFFF00"/>
                </a:solidFill>
                <a:effectLst/>
              </a:rPr>
              <a:t> </a:t>
            </a:r>
            <a:r>
              <a:rPr lang="ru-RU" b="1" dirty="0" err="1" smtClean="0">
                <a:solidFill>
                  <a:srgbClr val="FFFF00"/>
                </a:solidFill>
                <a:effectLst/>
              </a:rPr>
              <a:t>артобъекты</a:t>
            </a:r>
            <a:endParaRPr lang="ru-RU" b="1" dirty="0">
              <a:solidFill>
                <a:srgbClr val="FFFF00"/>
              </a:solidFill>
              <a:effectLst/>
            </a:endParaRPr>
          </a:p>
        </p:txBody>
      </p:sp>
      <p:pic>
        <p:nvPicPr>
          <p:cNvPr id="5" name="Содержимое 4" descr="Chicken and Egg - Курт Швиттерс"/>
          <p:cNvPicPr>
            <a:picLocks noGrp="1"/>
          </p:cNvPicPr>
          <p:nvPr>
            <p:ph sz="half" idx="1"/>
          </p:nvPr>
        </p:nvPicPr>
        <p:blipFill>
          <a:blip r:embed="rId2"/>
          <a:stretch>
            <a:fillRect/>
          </a:stretch>
        </p:blipFill>
        <p:spPr bwMode="auto">
          <a:xfrm>
            <a:off x="1087580" y="1600200"/>
            <a:ext cx="2777839" cy="4525963"/>
          </a:xfrm>
          <a:prstGeom prst="rect">
            <a:avLst/>
          </a:prstGeom>
          <a:noFill/>
          <a:ln w="9525">
            <a:noFill/>
            <a:miter lim="800000"/>
            <a:headEnd/>
            <a:tailEnd/>
          </a:ln>
        </p:spPr>
      </p:pic>
      <p:pic>
        <p:nvPicPr>
          <p:cNvPr id="6" name="Содержимое 5" descr="21. Duchamp 1917  Museum Filadelfia"/>
          <p:cNvPicPr>
            <a:picLocks noGrp="1"/>
          </p:cNvPicPr>
          <p:nvPr>
            <p:ph sz="half" idx="2"/>
          </p:nvPr>
        </p:nvPicPr>
        <p:blipFill>
          <a:blip r:embed="rId3"/>
          <a:stretch>
            <a:fillRect/>
          </a:stretch>
        </p:blipFill>
        <p:spPr bwMode="auto">
          <a:xfrm>
            <a:off x="4572000" y="2420888"/>
            <a:ext cx="2809875" cy="2156668"/>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rPr>
              <a:t/>
            </a:r>
            <a:br>
              <a:rPr lang="ru-RU" b="1" dirty="0" smtClean="0">
                <a:solidFill>
                  <a:srgbClr val="FF0000"/>
                </a:solidFill>
              </a:rPr>
            </a:br>
            <a:r>
              <a:rPr lang="ru-RU" b="1" dirty="0" smtClean="0">
                <a:solidFill>
                  <a:srgbClr val="FFFF00"/>
                </a:solidFill>
              </a:rPr>
              <a:t>Миро </a:t>
            </a:r>
            <a:r>
              <a:rPr lang="ru-RU" b="1" dirty="0" err="1" smtClean="0">
                <a:solidFill>
                  <a:srgbClr val="FFFF00"/>
                </a:solidFill>
              </a:rPr>
              <a:t>Жоан</a:t>
            </a:r>
            <a:r>
              <a:rPr lang="ru-RU" b="1" dirty="0" smtClean="0">
                <a:solidFill>
                  <a:srgbClr val="FFFF00"/>
                </a:solidFill>
              </a:rPr>
              <a:t> </a:t>
            </a:r>
            <a:r>
              <a:rPr lang="en-BZ" b="1" dirty="0" smtClean="0">
                <a:solidFill>
                  <a:srgbClr val="FFFF00"/>
                </a:solidFill>
              </a:rPr>
              <a:t>(1893-1983 </a:t>
            </a:r>
            <a:r>
              <a:rPr lang="ru-RU" b="1" dirty="0" smtClean="0">
                <a:solidFill>
                  <a:srgbClr val="FFFF00"/>
                </a:solidFill>
              </a:rPr>
              <a:t>гг.) </a:t>
            </a:r>
            <a:br>
              <a:rPr lang="ru-RU" b="1" dirty="0" smtClean="0">
                <a:solidFill>
                  <a:srgbClr val="FFFF00"/>
                </a:solidFill>
              </a:rPr>
            </a:br>
            <a:r>
              <a:rPr lang="ru-RU" b="1" dirty="0" smtClean="0">
                <a:solidFill>
                  <a:srgbClr val="FFFF00"/>
                </a:solidFill>
              </a:rPr>
              <a:t>Три персонажа, любящие ночь</a:t>
            </a:r>
            <a:r>
              <a:rPr lang="ru-RU" dirty="0" smtClean="0">
                <a:solidFill>
                  <a:srgbClr val="FFFF00"/>
                </a:solidFill>
                <a:latin typeface="Arial Black" pitchFamily="34" charset="0"/>
                <a:ea typeface="+mj-ea"/>
                <a:cs typeface="+mj-cs"/>
              </a:rPr>
              <a:t/>
            </a:r>
            <a:br>
              <a:rPr lang="ru-RU" dirty="0" smtClean="0">
                <a:solidFill>
                  <a:srgbClr val="FFFF00"/>
                </a:solidFill>
                <a:latin typeface="Arial Black" pitchFamily="34" charset="0"/>
                <a:ea typeface="+mj-ea"/>
                <a:cs typeface="+mj-cs"/>
              </a:rPr>
            </a:br>
            <a:endParaRPr lang="ru-RU" dirty="0">
              <a:solidFill>
                <a:srgbClr val="FFFF00"/>
              </a:solidFill>
            </a:endParaRPr>
          </a:p>
        </p:txBody>
      </p:sp>
      <p:pic>
        <p:nvPicPr>
          <p:cNvPr id="3" name="Picture 2" descr="&quot;3 персонажа любящие ночь&quot; Миро Жоан (Miro, Joan)"/>
          <p:cNvPicPr>
            <a:picLocks noChangeAspect="1" noChangeArrowheads="1"/>
          </p:cNvPicPr>
          <p:nvPr/>
        </p:nvPicPr>
        <p:blipFill>
          <a:blip r:embed="rId2"/>
          <a:stretch>
            <a:fillRect/>
          </a:stretch>
        </p:blipFill>
        <p:spPr>
          <a:xfrm>
            <a:off x="1214414" y="1660345"/>
            <a:ext cx="6940573" cy="5197655"/>
          </a:xfrm>
          <a:prstGeom prst="rect">
            <a:avLst/>
          </a:prstGeo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effectLst/>
              </a:rPr>
              <a:t>При любом испытании</a:t>
            </a:r>
            <a:endParaRPr lang="ru-RU" b="1" dirty="0">
              <a:solidFill>
                <a:srgbClr val="FFFF00"/>
              </a:solidFill>
              <a:effectLst/>
            </a:endParaRPr>
          </a:p>
        </p:txBody>
      </p:sp>
      <p:pic>
        <p:nvPicPr>
          <p:cNvPr id="3" name="Picture 2" descr="&quot;При любом испытании&quot; Миро Жоан (Miro, Joan)"/>
          <p:cNvPicPr>
            <a:picLocks noChangeAspect="1" noChangeArrowheads="1"/>
          </p:cNvPicPr>
          <p:nvPr/>
        </p:nvPicPr>
        <p:blipFill>
          <a:blip r:embed="rId2"/>
          <a:stretch>
            <a:fillRect/>
          </a:stretch>
        </p:blipFill>
        <p:spPr>
          <a:xfrm>
            <a:off x="2571736" y="1571612"/>
            <a:ext cx="3804374" cy="5072076"/>
          </a:xfrm>
          <a:prstGeom prst="rect">
            <a:avLst/>
          </a:prstGeo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Дали Сальвадор </a:t>
            </a:r>
            <a:r>
              <a:rPr lang="en-BZ" b="1" dirty="0" smtClean="0">
                <a:solidFill>
                  <a:srgbClr val="FFFF00"/>
                </a:solidFill>
                <a:effectLst/>
              </a:rPr>
              <a:t>(1904-1989 </a:t>
            </a:r>
            <a:r>
              <a:rPr lang="ru-RU" b="1" dirty="0" smtClean="0">
                <a:solidFill>
                  <a:srgbClr val="FFFF00"/>
                </a:solidFill>
                <a:effectLst/>
              </a:rPr>
              <a:t>гг.)</a:t>
            </a:r>
            <a:endParaRPr lang="ru-RU" dirty="0">
              <a:solidFill>
                <a:srgbClr val="FFFF00"/>
              </a:solidFill>
              <a:effectLst/>
            </a:endParaRPr>
          </a:p>
        </p:txBody>
      </p:sp>
      <p:sp>
        <p:nvSpPr>
          <p:cNvPr id="3" name="Прямоугольник 2"/>
          <p:cNvSpPr/>
          <p:nvPr/>
        </p:nvSpPr>
        <p:spPr>
          <a:xfrm>
            <a:off x="857224" y="1582341"/>
            <a:ext cx="7715304" cy="2308324"/>
          </a:xfrm>
          <a:prstGeom prst="rect">
            <a:avLst/>
          </a:prstGeom>
        </p:spPr>
        <p:txBody>
          <a:bodyPr wrap="square">
            <a:spAutoFit/>
          </a:bodyPr>
          <a:lstStyle/>
          <a:p>
            <a:pPr algn="just"/>
            <a:r>
              <a:rPr lang="ru-RU" b="1" dirty="0" smtClean="0"/>
              <a:t>Дали Сальвадор (</a:t>
            </a:r>
            <a:r>
              <a:rPr lang="ru-RU" b="1" dirty="0" err="1" smtClean="0"/>
              <a:t>Dali</a:t>
            </a:r>
            <a:r>
              <a:rPr lang="ru-RU" b="1" dirty="0" smtClean="0"/>
              <a:t>, </a:t>
            </a:r>
            <a:r>
              <a:rPr lang="ru-RU" b="1" dirty="0" err="1" smtClean="0"/>
              <a:t>Salvador</a:t>
            </a:r>
            <a:r>
              <a:rPr lang="ru-RU" b="1" dirty="0" smtClean="0"/>
              <a:t>) (1904-1989 гг.)</a:t>
            </a:r>
            <a:r>
              <a:rPr lang="ru-RU" dirty="0" smtClean="0"/>
              <a:t>, испанский художник. Один из самых известных представителей </a:t>
            </a:r>
            <a:r>
              <a:rPr lang="ru-RU" b="1" dirty="0" smtClean="0"/>
              <a:t>сюрреализма</a:t>
            </a:r>
            <a:r>
              <a:rPr lang="ru-RU" dirty="0" smtClean="0"/>
              <a:t>. Картины, вошедшие в золотой фонд сюрреализма, написаны в 1930-х гг. Превосходный рисовальщик и живописец, Дали создавал похожие на кошмарные видения образы, которые сам называл "рисованными снимками сновидений". Некоторые наиболее часто повторяющиеся образы, например часы, под лучами солнца теряющие форму, стали своего рода фирменным знаком Дали.</a:t>
            </a:r>
            <a:endParaRPr lang="ru-RU" dirty="0"/>
          </a:p>
        </p:txBody>
      </p:sp>
      <p:pic>
        <p:nvPicPr>
          <p:cNvPr id="4" name="Рисунок 3" descr="фото — фотографии Сальвадора Дали"/>
          <p:cNvPicPr/>
          <p:nvPr/>
        </p:nvPicPr>
        <p:blipFill>
          <a:blip r:embed="rId2"/>
          <a:srcRect/>
          <a:stretch>
            <a:fillRect/>
          </a:stretch>
        </p:blipFill>
        <p:spPr bwMode="auto">
          <a:xfrm>
            <a:off x="857224" y="4500546"/>
            <a:ext cx="2090743" cy="2357454"/>
          </a:xfrm>
          <a:prstGeom prst="rect">
            <a:avLst/>
          </a:prstGeom>
          <a:noFill/>
          <a:ln w="9525">
            <a:noFill/>
            <a:miter lim="800000"/>
            <a:headEnd/>
            <a:tailEnd/>
          </a:ln>
        </p:spPr>
      </p:pic>
      <p:pic>
        <p:nvPicPr>
          <p:cNvPr id="5" name="Рисунок 4" descr="фото — фотографии Сальвадора Дали"/>
          <p:cNvPicPr/>
          <p:nvPr/>
        </p:nvPicPr>
        <p:blipFill>
          <a:blip r:embed="rId3"/>
          <a:srcRect/>
          <a:stretch>
            <a:fillRect/>
          </a:stretch>
        </p:blipFill>
        <p:spPr bwMode="auto">
          <a:xfrm>
            <a:off x="3714744" y="4500546"/>
            <a:ext cx="1838329" cy="2357454"/>
          </a:xfrm>
          <a:prstGeom prst="rect">
            <a:avLst/>
          </a:prstGeom>
          <a:noFill/>
          <a:ln w="9525">
            <a:noFill/>
            <a:miter lim="800000"/>
            <a:headEnd/>
            <a:tailEnd/>
          </a:ln>
        </p:spPr>
      </p:pic>
      <p:pic>
        <p:nvPicPr>
          <p:cNvPr id="6" name="Рисунок 5" descr="фото — фотографии Сальвадора Дали"/>
          <p:cNvPicPr/>
          <p:nvPr/>
        </p:nvPicPr>
        <p:blipFill>
          <a:blip r:embed="rId4"/>
          <a:srcRect/>
          <a:stretch>
            <a:fillRect/>
          </a:stretch>
        </p:blipFill>
        <p:spPr bwMode="auto">
          <a:xfrm>
            <a:off x="6215074" y="4571984"/>
            <a:ext cx="1871669" cy="2286016"/>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effectLst/>
              </a:rPr>
              <a:t>Искушение святого Антония</a:t>
            </a:r>
            <a:endParaRPr lang="ru-RU" b="1" dirty="0">
              <a:solidFill>
                <a:srgbClr val="FFFF00"/>
              </a:solidFill>
              <a:effectLst/>
            </a:endParaRPr>
          </a:p>
        </p:txBody>
      </p:sp>
      <p:pic>
        <p:nvPicPr>
          <p:cNvPr id="3" name="Picture 2" descr="&quot;Искушение Святого Антония&quot; 1946 г. Дали Сальвадор (Dali, Salvador)"/>
          <p:cNvPicPr>
            <a:picLocks noChangeAspect="1" noChangeArrowheads="1"/>
          </p:cNvPicPr>
          <p:nvPr/>
        </p:nvPicPr>
        <p:blipFill>
          <a:blip r:embed="rId2"/>
          <a:stretch>
            <a:fillRect/>
          </a:stretch>
        </p:blipFill>
        <p:spPr>
          <a:xfrm>
            <a:off x="1428727" y="1542598"/>
            <a:ext cx="6569097" cy="5029651"/>
          </a:xfrm>
          <a:prstGeom prst="rect">
            <a:avLst/>
          </a:prstGeo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400" b="1" dirty="0" smtClean="0">
                <a:solidFill>
                  <a:srgbClr val="FFFF00"/>
                </a:solidFill>
                <a:effectLst>
                  <a:outerShdw blurRad="60007" dist="310007" dir="7680000" sy="30000" kx="1300200" algn="ctr" rotWithShape="0">
                    <a:prstClr val="black">
                      <a:alpha val="32000"/>
                    </a:prstClr>
                  </a:outerShdw>
                </a:effectLst>
              </a:rPr>
              <a:t>"Моя жена, обнаженная, смотрит на собственное тело, ставшее лесенкой, тремя позвонками колонны, небом   и архитектурой"</a:t>
            </a:r>
            <a:endParaRPr lang="ru-RU" sz="2400" dirty="0">
              <a:solidFill>
                <a:srgbClr val="FFFF00"/>
              </a:solidFill>
            </a:endParaRPr>
          </a:p>
        </p:txBody>
      </p:sp>
      <p:pic>
        <p:nvPicPr>
          <p:cNvPr id="3" name="Picture 2" descr="&quot;Моя жена, обнаженная, смотрит на собственное тело, ставшее лесенкой, тремя позвонками колонны, небом и архитектурой&quot; "/>
          <p:cNvPicPr>
            <a:picLocks noChangeAspect="1" noChangeArrowheads="1"/>
          </p:cNvPicPr>
          <p:nvPr/>
        </p:nvPicPr>
        <p:blipFill>
          <a:blip r:embed="rId2"/>
          <a:stretch>
            <a:fillRect/>
          </a:stretch>
        </p:blipFill>
        <p:spPr>
          <a:xfrm>
            <a:off x="2571750" y="2071688"/>
            <a:ext cx="3810000" cy="4448175"/>
          </a:xfrm>
          <a:prstGeom prst="rect">
            <a:avLst/>
          </a:prstGeo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effectLst/>
              </a:rPr>
              <a:t>Портрет Пикассо</a:t>
            </a:r>
            <a:endParaRPr lang="ru-RU" b="1" dirty="0">
              <a:solidFill>
                <a:srgbClr val="FFFF00"/>
              </a:solidFill>
              <a:effectLst/>
            </a:endParaRPr>
          </a:p>
        </p:txBody>
      </p:sp>
      <p:pic>
        <p:nvPicPr>
          <p:cNvPr id="3" name="Picture 2" descr="Портрет Пикассо. 1947 г."/>
          <p:cNvPicPr>
            <a:picLocks noChangeAspect="1" noChangeArrowheads="1"/>
          </p:cNvPicPr>
          <p:nvPr/>
        </p:nvPicPr>
        <p:blipFill>
          <a:blip r:embed="rId2"/>
          <a:stretch>
            <a:fillRect/>
          </a:stretch>
        </p:blipFill>
        <p:spPr>
          <a:xfrm>
            <a:off x="2214546" y="1428736"/>
            <a:ext cx="4405161" cy="5143514"/>
          </a:xfrm>
          <a:prstGeom prst="rect">
            <a:avLst/>
          </a:prstGeo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«Мелкие останки» и «Симбиоз женщины и животного»</a:t>
            </a:r>
            <a:endParaRPr lang="ru-RU" b="1" dirty="0">
              <a:solidFill>
                <a:srgbClr val="FFFF00"/>
              </a:solidFill>
              <a:effectLst/>
            </a:endParaRPr>
          </a:p>
        </p:txBody>
      </p:sp>
      <p:pic>
        <p:nvPicPr>
          <p:cNvPr id="5" name="Содержимое 4" descr="Мелкие останки"/>
          <p:cNvPicPr>
            <a:picLocks noGrp="1"/>
          </p:cNvPicPr>
          <p:nvPr>
            <p:ph sz="half" idx="1"/>
          </p:nvPr>
        </p:nvPicPr>
        <p:blipFill>
          <a:blip r:embed="rId2"/>
          <a:stretch>
            <a:fillRect/>
          </a:stretch>
        </p:blipFill>
        <p:spPr bwMode="auto">
          <a:xfrm>
            <a:off x="932963" y="1600200"/>
            <a:ext cx="3087073" cy="4525963"/>
          </a:xfrm>
          <a:prstGeom prst="rect">
            <a:avLst/>
          </a:prstGeom>
          <a:noFill/>
          <a:ln w="9525">
            <a:noFill/>
            <a:miter lim="800000"/>
            <a:headEnd/>
            <a:tailEnd/>
          </a:ln>
        </p:spPr>
      </p:pic>
      <p:pic>
        <p:nvPicPr>
          <p:cNvPr id="6" name="Содержимое 5" descr="Симбиоз женщины и животного"/>
          <p:cNvPicPr>
            <a:picLocks noGrp="1"/>
          </p:cNvPicPr>
          <p:nvPr>
            <p:ph sz="half" idx="2"/>
          </p:nvPr>
        </p:nvPicPr>
        <p:blipFill>
          <a:blip r:embed="rId3"/>
          <a:stretch>
            <a:fillRect/>
          </a:stretch>
        </p:blipFill>
        <p:spPr bwMode="auto">
          <a:xfrm>
            <a:off x="4648200" y="2207355"/>
            <a:ext cx="4038600" cy="3311652"/>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effectLst/>
              </a:rPr>
              <a:t>Портрет Поля Элюара</a:t>
            </a:r>
            <a:endParaRPr lang="ru-RU" b="1" dirty="0">
              <a:solidFill>
                <a:srgbClr val="FF0000"/>
              </a:solidFill>
              <a:effectLst/>
            </a:endParaRPr>
          </a:p>
        </p:txBody>
      </p:sp>
      <p:pic>
        <p:nvPicPr>
          <p:cNvPr id="4" name="Содержимое 3" descr="Портрет Поля Элюара"/>
          <p:cNvPicPr>
            <a:picLocks noGrp="1"/>
          </p:cNvPicPr>
          <p:nvPr>
            <p:ph idx="1"/>
          </p:nvPr>
        </p:nvPicPr>
        <p:blipFill>
          <a:blip r:embed="rId2"/>
          <a:stretch>
            <a:fillRect/>
          </a:stretch>
        </p:blipFill>
        <p:spPr bwMode="auto">
          <a:xfrm>
            <a:off x="2883014" y="1600200"/>
            <a:ext cx="3377972" cy="4708525"/>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effectLst/>
              </a:rPr>
              <a:t>«Просвещенные удовольствия»</a:t>
            </a:r>
            <a:endParaRPr lang="ru-RU" b="1" dirty="0">
              <a:solidFill>
                <a:srgbClr val="FF0000"/>
              </a:solidFill>
              <a:effectLst/>
            </a:endParaRPr>
          </a:p>
        </p:txBody>
      </p:sp>
      <p:pic>
        <p:nvPicPr>
          <p:cNvPr id="4" name="Содержимое 3" descr="Просвещённые удовольствия"/>
          <p:cNvPicPr>
            <a:picLocks noGrp="1"/>
          </p:cNvPicPr>
          <p:nvPr>
            <p:ph idx="1"/>
          </p:nvPr>
        </p:nvPicPr>
        <p:blipFill>
          <a:blip r:embed="rId2"/>
          <a:stretch>
            <a:fillRect/>
          </a:stretch>
        </p:blipFill>
        <p:spPr bwMode="auto">
          <a:xfrm>
            <a:off x="1474286" y="1600200"/>
            <a:ext cx="6195427" cy="4708525"/>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pPr algn="ctr"/>
            <a:r>
              <a:rPr lang="ru-RU" dirty="0" smtClean="0"/>
              <a:t>Анри </a:t>
            </a:r>
            <a:r>
              <a:rPr lang="ru-RU" dirty="0" err="1" smtClean="0"/>
              <a:t>Матисс</a:t>
            </a:r>
            <a:r>
              <a:rPr lang="ru-RU" dirty="0" smtClean="0"/>
              <a:t>. Автопортрет в полосатой майке</a:t>
            </a:r>
            <a:endParaRPr lang="ru-RU" dirty="0"/>
          </a:p>
        </p:txBody>
      </p:sp>
      <p:pic>
        <p:nvPicPr>
          <p:cNvPr id="4" name="Picture 5"/>
          <p:cNvPicPr>
            <a:picLocks noGrp="1" noChangeAspect="1" noChangeArrowheads="1"/>
          </p:cNvPicPr>
          <p:nvPr>
            <p:ph idx="1"/>
          </p:nvPr>
        </p:nvPicPr>
        <p:blipFill>
          <a:blip r:embed="rId2"/>
          <a:stretch>
            <a:fillRect/>
          </a:stretch>
        </p:blipFill>
        <p:spPr bwMode="auto">
          <a:xfrm>
            <a:off x="2616765" y="1600200"/>
            <a:ext cx="3910469" cy="4708525"/>
          </a:xfrm>
          <a:prstGeom prst="rect">
            <a:avLst/>
          </a:prstGeom>
          <a:noFill/>
          <a:ln w="9525">
            <a:noFill/>
            <a:miter lim="800000"/>
            <a:headEnd/>
            <a:tailEnd/>
          </a:ln>
          <a:effectLst/>
        </p:spPr>
      </p:pic>
    </p:spTree>
  </p:cSld>
  <p:clrMapOvr>
    <a:masterClrMapping/>
  </p:clrMapOvr>
  <p:transition>
    <p:newsflash/>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latin typeface="Arial Black" pitchFamily="34" charset="0"/>
                <a:ea typeface="+mj-ea"/>
                <a:cs typeface="Arial" pitchFamily="34" charset="0"/>
              </a:rPr>
              <a:t/>
            </a:r>
            <a:br>
              <a:rPr lang="ru-RU" b="1" dirty="0" smtClean="0">
                <a:solidFill>
                  <a:srgbClr val="FF0000"/>
                </a:solidFill>
                <a:latin typeface="Arial Black" pitchFamily="34" charset="0"/>
                <a:ea typeface="+mj-ea"/>
                <a:cs typeface="Arial" pitchFamily="34" charset="0"/>
              </a:rPr>
            </a:br>
            <a:r>
              <a:rPr lang="ru-RU" b="1" dirty="0" smtClean="0">
                <a:solidFill>
                  <a:srgbClr val="FF0000"/>
                </a:solidFill>
                <a:latin typeface="Arial Black" pitchFamily="34" charset="0"/>
                <a:ea typeface="+mj-ea"/>
                <a:cs typeface="Arial" pitchFamily="34" charset="0"/>
              </a:rPr>
              <a:t>Авангардизм</a:t>
            </a:r>
            <a:r>
              <a:rPr lang="ru-RU" b="1" dirty="0" smtClean="0">
                <a:solidFill>
                  <a:srgbClr val="FF0000"/>
                </a:solidFill>
                <a:latin typeface="Arial Black" pitchFamily="34" charset="0"/>
                <a:ea typeface="+mj-ea"/>
                <a:cs typeface="+mj-cs"/>
              </a:rPr>
              <a:t/>
            </a:r>
            <a:br>
              <a:rPr lang="ru-RU" b="1" dirty="0" smtClean="0">
                <a:solidFill>
                  <a:srgbClr val="FF0000"/>
                </a:solidFill>
                <a:latin typeface="Arial Black" pitchFamily="34" charset="0"/>
                <a:ea typeface="+mj-ea"/>
                <a:cs typeface="+mj-cs"/>
              </a:rPr>
            </a:br>
            <a:endParaRPr lang="ru-RU" dirty="0">
              <a:solidFill>
                <a:srgbClr val="FF0000"/>
              </a:solidFill>
            </a:endParaRPr>
          </a:p>
        </p:txBody>
      </p:sp>
      <p:sp>
        <p:nvSpPr>
          <p:cNvPr id="3" name="Прямоугольник 2"/>
          <p:cNvSpPr/>
          <p:nvPr/>
        </p:nvSpPr>
        <p:spPr>
          <a:xfrm>
            <a:off x="285720" y="1142983"/>
            <a:ext cx="8572560" cy="5355312"/>
          </a:xfrm>
          <a:prstGeom prst="rect">
            <a:avLst/>
          </a:prstGeom>
        </p:spPr>
        <p:txBody>
          <a:bodyPr wrap="square">
            <a:spAutoFit/>
          </a:bodyPr>
          <a:lstStyle/>
          <a:p>
            <a:pPr algn="just"/>
            <a:r>
              <a:rPr lang="ru-RU" b="1" dirty="0" smtClean="0">
                <a:latin typeface="Arial" charset="0"/>
                <a:cs typeface="Arial" charset="0"/>
              </a:rPr>
              <a:t>Авангардизм (фр. </a:t>
            </a:r>
            <a:r>
              <a:rPr lang="ru-RU" b="1" dirty="0" err="1" smtClean="0">
                <a:latin typeface="Arial" charset="0"/>
                <a:cs typeface="Arial" charset="0"/>
              </a:rPr>
              <a:t>avant-gardisme</a:t>
            </a:r>
            <a:r>
              <a:rPr lang="ru-RU" b="1" dirty="0" smtClean="0">
                <a:latin typeface="Arial" charset="0"/>
                <a:cs typeface="Arial" charset="0"/>
              </a:rPr>
              <a:t> - впереди и стража) - общее название художественных направлений 20 века, для которых характерны поиск новых, неизвестных, часто штучных форм и средств художественного отображения, недооценка или полное отрицание традиций и абсолютизация новаторства. Рождённый духовной атмосферой 20 века с его грандиозными катаклизмами, иллюстрирует не только противоречия между разными системами и техниками композиции, но и борьбу мировоззренческих позиций. Одни теоретики и практики авангардизма декларируют создание элитарного искусства, чуждого социальным задачам, другие, наоборот, ищут принципиально новые выразительные средства для передачи настроений социального протеста, революционного содержания. Выделился главным образом не в законченных формах, а в тенденциях к вытеснению традиционных тем, сюжетов и принципов композиции, гипертрофии условности, сильной (звуковой, цветовой, пластической и другой) экспрессивности. Характеризуется также разрушением объективно обусловленных границ между видами и жанрами (проникновение поэзии и музыки в прозу и "</a:t>
            </a:r>
            <a:r>
              <a:rPr lang="ru-RU" b="1" dirty="0" err="1" smtClean="0">
                <a:latin typeface="Arial" charset="0"/>
                <a:cs typeface="Arial" charset="0"/>
              </a:rPr>
              <a:t>прозаизация</a:t>
            </a:r>
            <a:r>
              <a:rPr lang="ru-RU" b="1" dirty="0" smtClean="0">
                <a:latin typeface="Arial" charset="0"/>
                <a:cs typeface="Arial" charset="0"/>
              </a:rPr>
              <a:t>" поэзии, перенесение принципов музыкальной композиции на литературу и изобразительное искусство).</a:t>
            </a:r>
          </a:p>
        </p:txBody>
      </p:sp>
    </p:spTree>
  </p:cSld>
  <p:clrMapOvr>
    <a:masterClrMapping/>
  </p:clrMapOvr>
  <p:transition>
    <p:newsflash/>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Малевич Казимир </a:t>
            </a:r>
            <a:r>
              <a:rPr lang="ru-RU" b="1" dirty="0" err="1" smtClean="0">
                <a:solidFill>
                  <a:srgbClr val="FFFF00"/>
                </a:solidFill>
                <a:effectLst/>
              </a:rPr>
              <a:t>Северинович</a:t>
            </a:r>
            <a:r>
              <a:rPr lang="ru-RU" b="1" dirty="0" smtClean="0">
                <a:solidFill>
                  <a:srgbClr val="FFFF00"/>
                </a:solidFill>
                <a:effectLst/>
              </a:rPr>
              <a:t> (1878-1935 гг.)</a:t>
            </a:r>
            <a:endParaRPr lang="ru-RU" dirty="0">
              <a:solidFill>
                <a:srgbClr val="FFFF00"/>
              </a:solidFill>
              <a:effectLst/>
            </a:endParaRPr>
          </a:p>
        </p:txBody>
      </p:sp>
      <p:sp>
        <p:nvSpPr>
          <p:cNvPr id="3" name="Прямоугольник 2"/>
          <p:cNvSpPr/>
          <p:nvPr/>
        </p:nvSpPr>
        <p:spPr>
          <a:xfrm>
            <a:off x="857224" y="1571611"/>
            <a:ext cx="7643866" cy="4278094"/>
          </a:xfrm>
          <a:prstGeom prst="rect">
            <a:avLst/>
          </a:prstGeom>
        </p:spPr>
        <p:txBody>
          <a:bodyPr wrap="square">
            <a:spAutoFit/>
          </a:bodyPr>
          <a:lstStyle/>
          <a:p>
            <a:pPr algn="just" fontAlgn="auto">
              <a:spcAft>
                <a:spcPts val="0"/>
              </a:spcAft>
              <a:defRPr/>
            </a:pPr>
            <a:r>
              <a:rPr lang="ru-RU" sz="1600" b="1" dirty="0"/>
              <a:t>Малевич Казимир </a:t>
            </a:r>
            <a:r>
              <a:rPr lang="ru-RU" sz="1600" b="1" dirty="0" err="1"/>
              <a:t>Северинович</a:t>
            </a:r>
            <a:r>
              <a:rPr lang="ru-RU" sz="1600" b="1" dirty="0"/>
              <a:t> (1878-1935 гг.) - русский живописец. Учился в Училище живописи, ваяния и зодчества (1904-1905 гг.). Участник выставок художественных группировок "</a:t>
            </a:r>
            <a:r>
              <a:rPr lang="ru-RU" sz="1600" b="1" dirty="0">
                <a:solidFill>
                  <a:srgbClr val="FF0000"/>
                </a:solidFill>
              </a:rPr>
              <a:t>Бубновый валет", "Ослиный хвост</a:t>
            </a:r>
            <a:r>
              <a:rPr lang="ru-RU" sz="1600" b="1" dirty="0"/>
              <a:t>" и др. В 1919-1922 гг. преподавал в Народной художественной школе "нового революционного образца" в Витебске. В </a:t>
            </a:r>
            <a:r>
              <a:rPr lang="ru-RU" sz="1600" b="1" dirty="0" err="1"/>
              <a:t>нач</a:t>
            </a:r>
            <a:r>
              <a:rPr lang="ru-RU" sz="1600" b="1" dirty="0"/>
              <a:t>. 20 века стремился совместить принципы кубизма и футуризма ("На сенокосе", "Станция без остановки", 1914 г.). Казимир Малевич - один из основателей абстрактного искусства, отошёл от отражения реальных вещей и явлений, отказался от конкретной сюжетной содержательности произведений, трактовал предметную форму как комбинации контрастных по цвету геометрических элементов </a:t>
            </a:r>
            <a:r>
              <a:rPr lang="ru-RU" sz="1600" b="1" dirty="0">
                <a:solidFill>
                  <a:srgbClr val="FF0000"/>
                </a:solidFill>
              </a:rPr>
              <a:t>("</a:t>
            </a:r>
            <a:r>
              <a:rPr lang="ru-RU" sz="1600" b="1" dirty="0">
                <a:solidFill>
                  <a:srgbClr val="FF0000"/>
                </a:solidFill>
                <a:hlinkClick r:id="rId2" action="ppaction://hlinkfile"/>
              </a:rPr>
              <a:t>Чёрный квадрат</a:t>
            </a:r>
            <a:r>
              <a:rPr lang="ru-RU" sz="1600" b="1" dirty="0">
                <a:solidFill>
                  <a:srgbClr val="FF0000"/>
                </a:solidFill>
              </a:rPr>
              <a:t>", </a:t>
            </a:r>
            <a:r>
              <a:rPr lang="ru-RU" sz="1600" b="1" dirty="0"/>
              <a:t>1913 г.; "Полёт аэроплана", 1915 г.; "Красный квадрат", 1917 г.) </a:t>
            </a:r>
          </a:p>
          <a:p>
            <a:pPr algn="just" fontAlgn="auto">
              <a:spcAft>
                <a:spcPts val="0"/>
              </a:spcAft>
              <a:buFont typeface="Arial" pitchFamily="34" charset="0"/>
              <a:buChar char="•"/>
              <a:defRPr/>
            </a:pPr>
            <a:r>
              <a:rPr lang="ru-RU" sz="1600" b="1" dirty="0"/>
              <a:t>В 20-е годы </a:t>
            </a:r>
            <a:r>
              <a:rPr lang="ru-RU" sz="1600" b="1" dirty="0" smtClean="0"/>
              <a:t>участвовал </a:t>
            </a:r>
            <a:r>
              <a:rPr lang="ru-RU" sz="1600" b="1" dirty="0"/>
              <a:t>в оформлении спектаклей В.В. Маяковского "Мистерия Буфф". В 1923-1927 гг. директор Ленинградского </a:t>
            </a:r>
            <a:r>
              <a:rPr lang="ru-RU" sz="1600" b="1" dirty="0" err="1"/>
              <a:t>гос</a:t>
            </a:r>
            <a:r>
              <a:rPr lang="ru-RU" sz="1600" b="1" dirty="0"/>
              <a:t>. института художественной культуры. Автор книг "Искусство, церковь, фабрика", "Супрематизм", "От кубизма к супрематизму". Разработал новое художественное направление в искусстве - "Супрематизм</a:t>
            </a:r>
          </a:p>
        </p:txBody>
      </p:sp>
    </p:spTree>
  </p:cSld>
  <p:clrMapOvr>
    <a:masterClrMapping/>
  </p:clrMapOvr>
  <p:transition>
    <p:newsflash/>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Автопортрет Малевича и его квадраты , круги и </a:t>
            </a:r>
            <a:r>
              <a:rPr lang="ru-RU" b="1" dirty="0" err="1" smtClean="0">
                <a:solidFill>
                  <a:srgbClr val="FFFF00"/>
                </a:solidFill>
                <a:effectLst/>
              </a:rPr>
              <a:t>треугольникии</a:t>
            </a:r>
            <a:endParaRPr lang="ru-RU" b="1" dirty="0">
              <a:solidFill>
                <a:srgbClr val="FFFF00"/>
              </a:solidFill>
              <a:effectLst/>
            </a:endParaRPr>
          </a:p>
        </p:txBody>
      </p:sp>
      <p:pic>
        <p:nvPicPr>
          <p:cNvPr id="5" name="Picture 2" descr="http://www.artsait.ru/art/m/malevich/img/8.jpg"/>
          <p:cNvPicPr>
            <a:picLocks noGrp="1" noChangeAspect="1" noChangeArrowheads="1"/>
          </p:cNvPicPr>
          <p:nvPr>
            <p:ph sz="half" idx="1"/>
          </p:nvPr>
        </p:nvPicPr>
        <p:blipFill>
          <a:blip r:embed="rId2"/>
          <a:stretch>
            <a:fillRect/>
          </a:stretch>
        </p:blipFill>
        <p:spPr>
          <a:xfrm>
            <a:off x="457200" y="1663433"/>
            <a:ext cx="4038600" cy="4399496"/>
          </a:xfrm>
          <a:effectLst>
            <a:outerShdw blurRad="292100" dist="139700" dir="2700000" algn="tl" rotWithShape="0">
              <a:srgbClr val="333333">
                <a:alpha val="65000"/>
              </a:srgbClr>
            </a:outerShdw>
          </a:effectLst>
        </p:spPr>
      </p:pic>
      <p:pic>
        <p:nvPicPr>
          <p:cNvPr id="8" name="Содержимое 7" descr="Красный квадрат"/>
          <p:cNvPicPr>
            <a:picLocks noGrp="1"/>
          </p:cNvPicPr>
          <p:nvPr>
            <p:ph sz="half" idx="2"/>
          </p:nvPr>
        </p:nvPicPr>
        <p:blipFill>
          <a:blip r:embed="rId3"/>
          <a:srcRect/>
          <a:stretch>
            <a:fillRect/>
          </a:stretch>
        </p:blipFill>
        <p:spPr bwMode="auto">
          <a:xfrm>
            <a:off x="5000628" y="1857364"/>
            <a:ext cx="1143008" cy="1071570"/>
          </a:xfrm>
          <a:prstGeom prst="rect">
            <a:avLst/>
          </a:prstGeom>
          <a:noFill/>
          <a:ln w="9525">
            <a:noFill/>
            <a:miter lim="800000"/>
            <a:headEnd/>
            <a:tailEnd/>
          </a:ln>
        </p:spPr>
      </p:pic>
      <p:pic>
        <p:nvPicPr>
          <p:cNvPr id="9" name="Рисунок 8" descr="Чёрный круг"/>
          <p:cNvPicPr/>
          <p:nvPr/>
        </p:nvPicPr>
        <p:blipFill>
          <a:blip r:embed="rId4"/>
          <a:srcRect/>
          <a:stretch>
            <a:fillRect/>
          </a:stretch>
        </p:blipFill>
        <p:spPr bwMode="auto">
          <a:xfrm>
            <a:off x="7143768" y="1785926"/>
            <a:ext cx="1143003" cy="1143008"/>
          </a:xfrm>
          <a:prstGeom prst="rect">
            <a:avLst/>
          </a:prstGeom>
          <a:noFill/>
          <a:ln w="9525">
            <a:noFill/>
            <a:miter lim="800000"/>
            <a:headEnd/>
            <a:tailEnd/>
          </a:ln>
        </p:spPr>
      </p:pic>
      <p:pic>
        <p:nvPicPr>
          <p:cNvPr id="10" name="Рисунок 9" descr="Синий треугольник и черный прямоугольник"/>
          <p:cNvPicPr/>
          <p:nvPr/>
        </p:nvPicPr>
        <p:blipFill>
          <a:blip r:embed="rId5"/>
          <a:srcRect/>
          <a:stretch>
            <a:fillRect/>
          </a:stretch>
        </p:blipFill>
        <p:spPr bwMode="auto">
          <a:xfrm>
            <a:off x="5072066" y="3214686"/>
            <a:ext cx="1214446" cy="1143008"/>
          </a:xfrm>
          <a:prstGeom prst="rect">
            <a:avLst/>
          </a:prstGeom>
          <a:noFill/>
          <a:ln w="9525">
            <a:noFill/>
            <a:miter lim="800000"/>
            <a:headEnd/>
            <a:tailEnd/>
          </a:ln>
        </p:spPr>
      </p:pic>
      <p:pic>
        <p:nvPicPr>
          <p:cNvPr id="11" name="Рисунок 10" descr="Черный и красный квадраты"/>
          <p:cNvPicPr/>
          <p:nvPr/>
        </p:nvPicPr>
        <p:blipFill>
          <a:blip r:embed="rId6"/>
          <a:srcRect/>
          <a:stretch>
            <a:fillRect/>
          </a:stretch>
        </p:blipFill>
        <p:spPr bwMode="auto">
          <a:xfrm>
            <a:off x="7500958" y="3286124"/>
            <a:ext cx="866778" cy="1071570"/>
          </a:xfrm>
          <a:prstGeom prst="rect">
            <a:avLst/>
          </a:prstGeom>
          <a:noFill/>
          <a:ln w="9525">
            <a:noFill/>
            <a:miter lim="800000"/>
            <a:headEnd/>
            <a:tailEnd/>
          </a:ln>
        </p:spPr>
      </p:pic>
      <p:pic>
        <p:nvPicPr>
          <p:cNvPr id="12" name="Рисунок 11" descr="Восемь красных квадратов"/>
          <p:cNvPicPr/>
          <p:nvPr/>
        </p:nvPicPr>
        <p:blipFill>
          <a:blip r:embed="rId7"/>
          <a:srcRect/>
          <a:stretch>
            <a:fillRect/>
          </a:stretch>
        </p:blipFill>
        <p:spPr bwMode="auto">
          <a:xfrm>
            <a:off x="5857884" y="4357694"/>
            <a:ext cx="1733550" cy="2067853"/>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rPr>
              <a:t>«Жнец на красном поле»  и «Жница»</a:t>
            </a:r>
            <a:endParaRPr lang="ru-RU" b="1" dirty="0">
              <a:solidFill>
                <a:srgbClr val="FF0000"/>
              </a:solidFill>
            </a:endParaRPr>
          </a:p>
        </p:txBody>
      </p:sp>
      <p:pic>
        <p:nvPicPr>
          <p:cNvPr id="8" name="Picture 2" descr="http://www.artsait.ru/art/m/malevich/img/52.jpg"/>
          <p:cNvPicPr>
            <a:picLocks noGrp="1" noChangeAspect="1" noChangeArrowheads="1"/>
          </p:cNvPicPr>
          <p:nvPr>
            <p:ph sz="half" idx="1"/>
          </p:nvPr>
        </p:nvPicPr>
        <p:blipFill>
          <a:blip r:embed="rId2"/>
          <a:stretch>
            <a:fillRect/>
          </a:stretch>
        </p:blipFill>
        <p:spPr>
          <a:xfrm>
            <a:off x="1192324" y="1600200"/>
            <a:ext cx="2568352" cy="4525963"/>
          </a:xfrm>
          <a:effectLst>
            <a:outerShdw blurRad="292100" dist="139700" dir="2700000" algn="tl" rotWithShape="0">
              <a:srgbClr val="333333">
                <a:alpha val="65000"/>
              </a:srgbClr>
            </a:outerShdw>
          </a:effectLst>
        </p:spPr>
      </p:pic>
      <p:pic>
        <p:nvPicPr>
          <p:cNvPr id="6" name="Picture 2" descr="http://www.artsait.ru/art/m/malevich/img/48.jpg"/>
          <p:cNvPicPr>
            <a:picLocks noGrp="1" noChangeAspect="1" noChangeArrowheads="1"/>
          </p:cNvPicPr>
          <p:nvPr>
            <p:ph sz="half" idx="2"/>
          </p:nvPr>
        </p:nvPicPr>
        <p:blipFill>
          <a:blip r:embed="rId3"/>
          <a:stretch>
            <a:fillRect/>
          </a:stretch>
        </p:blipFill>
        <p:spPr>
          <a:xfrm>
            <a:off x="4648200" y="1839282"/>
            <a:ext cx="4038600" cy="4047799"/>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effectLst/>
              </a:rPr>
              <a:t>Знаменитый «Черный квадрат»</a:t>
            </a:r>
            <a:endParaRPr lang="ru-RU" b="1" dirty="0">
              <a:solidFill>
                <a:srgbClr val="FF0000"/>
              </a:solidFill>
              <a:effectLst/>
            </a:endParaRPr>
          </a:p>
        </p:txBody>
      </p:sp>
      <p:pic>
        <p:nvPicPr>
          <p:cNvPr id="4" name="Picture 2" descr="http://www.artsait.ru/art/m/malevich/img/31.jpg"/>
          <p:cNvPicPr>
            <a:picLocks noGrp="1" noChangeAspect="1" noChangeArrowheads="1"/>
          </p:cNvPicPr>
          <p:nvPr>
            <p:ph idx="1"/>
          </p:nvPr>
        </p:nvPicPr>
        <p:blipFill>
          <a:blip r:embed="rId2"/>
          <a:stretch>
            <a:fillRect/>
          </a:stretch>
        </p:blipFill>
        <p:spPr>
          <a:xfrm>
            <a:off x="2182988" y="1600200"/>
            <a:ext cx="4778023" cy="4708525"/>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rPr>
              <a:t>«Супрематизм»</a:t>
            </a:r>
            <a:endParaRPr lang="ru-RU" b="1" dirty="0">
              <a:solidFill>
                <a:srgbClr val="FFFF00"/>
              </a:solidFill>
            </a:endParaRPr>
          </a:p>
        </p:txBody>
      </p:sp>
      <p:pic>
        <p:nvPicPr>
          <p:cNvPr id="5" name="Picture 2" descr="http://www.artsait.ru/art/m/malevich/img/77.jpg"/>
          <p:cNvPicPr>
            <a:picLocks noGrp="1" noChangeAspect="1" noChangeArrowheads="1"/>
          </p:cNvPicPr>
          <p:nvPr>
            <p:ph sz="half" idx="1"/>
          </p:nvPr>
        </p:nvPicPr>
        <p:blipFill>
          <a:blip r:embed="rId2"/>
          <a:stretch>
            <a:fillRect/>
          </a:stretch>
        </p:blipFill>
        <p:spPr>
          <a:xfrm>
            <a:off x="457200" y="1832343"/>
            <a:ext cx="4038600" cy="4061677"/>
          </a:xfrm>
          <a:effectLst>
            <a:outerShdw blurRad="292100" dist="139700" dir="2700000" algn="tl" rotWithShape="0">
              <a:srgbClr val="333333">
                <a:alpha val="65000"/>
              </a:srgbClr>
            </a:outerShdw>
          </a:effectLst>
        </p:spPr>
      </p:pic>
      <p:pic>
        <p:nvPicPr>
          <p:cNvPr id="6" name="Picture 2" descr="http://www.artsait.ru/art/m/malevich/img/2.jpg"/>
          <p:cNvPicPr>
            <a:picLocks noGrp="1" noChangeAspect="1" noChangeArrowheads="1"/>
          </p:cNvPicPr>
          <p:nvPr>
            <p:ph sz="half" idx="2"/>
          </p:nvPr>
        </p:nvPicPr>
        <p:blipFill>
          <a:blip r:embed="rId3"/>
          <a:stretch>
            <a:fillRect/>
          </a:stretch>
        </p:blipFill>
        <p:spPr>
          <a:xfrm>
            <a:off x="5291442" y="1600200"/>
            <a:ext cx="2752115" cy="4525963"/>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rPr>
              <a:t>Портрет Ивана </a:t>
            </a:r>
            <a:r>
              <a:rPr lang="ru-RU" b="1" dirty="0" err="1" smtClean="0">
                <a:solidFill>
                  <a:srgbClr val="FFFF00"/>
                </a:solidFill>
              </a:rPr>
              <a:t>Клюна</a:t>
            </a:r>
            <a:r>
              <a:rPr lang="ru-RU" b="1" dirty="0" smtClean="0">
                <a:solidFill>
                  <a:srgbClr val="FFFF00"/>
                </a:solidFill>
              </a:rPr>
              <a:t> и «Авиатор»</a:t>
            </a:r>
            <a:endParaRPr lang="ru-RU" b="1" dirty="0">
              <a:solidFill>
                <a:srgbClr val="FFFF00"/>
              </a:solidFill>
            </a:endParaRPr>
          </a:p>
        </p:txBody>
      </p:sp>
      <p:pic>
        <p:nvPicPr>
          <p:cNvPr id="5" name="Picture 2" descr="http://www.artsait.ru/art/m/malevich/img/57.jpg"/>
          <p:cNvPicPr>
            <a:picLocks noGrp="1" noChangeAspect="1" noChangeArrowheads="1"/>
          </p:cNvPicPr>
          <p:nvPr>
            <p:ph sz="half" idx="1"/>
          </p:nvPr>
        </p:nvPicPr>
        <p:blipFill>
          <a:blip r:embed="rId2"/>
          <a:stretch>
            <a:fillRect/>
          </a:stretch>
        </p:blipFill>
        <p:spPr>
          <a:xfrm>
            <a:off x="1027594" y="1600200"/>
            <a:ext cx="2897811" cy="4525963"/>
          </a:xfrm>
          <a:effectLst>
            <a:outerShdw blurRad="292100" dist="139700" dir="2700000" algn="tl" rotWithShape="0">
              <a:srgbClr val="333333">
                <a:alpha val="65000"/>
              </a:srgbClr>
            </a:outerShdw>
          </a:effectLst>
        </p:spPr>
      </p:pic>
      <p:pic>
        <p:nvPicPr>
          <p:cNvPr id="6" name="Picture 2" descr="http://www.artsait.ru/art/m/malevich/img/18.jpg"/>
          <p:cNvPicPr>
            <a:picLocks noGrp="1" noChangeAspect="1" noChangeArrowheads="1"/>
          </p:cNvPicPr>
          <p:nvPr>
            <p:ph sz="half" idx="2"/>
          </p:nvPr>
        </p:nvPicPr>
        <p:blipFill>
          <a:blip r:embed="rId3"/>
          <a:stretch>
            <a:fillRect/>
          </a:stretch>
        </p:blipFill>
        <p:spPr>
          <a:xfrm>
            <a:off x="5509490" y="1600200"/>
            <a:ext cx="2316020" cy="4525963"/>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lstStyle/>
          <a:p>
            <a:r>
              <a:rPr lang="ru-RU" b="1" dirty="0" smtClean="0">
                <a:solidFill>
                  <a:srgbClr val="FF0000"/>
                </a:solidFill>
              </a:rPr>
              <a:t>«Красная конница»</a:t>
            </a:r>
            <a:endParaRPr lang="ru-RU" b="1" dirty="0">
              <a:solidFill>
                <a:srgbClr val="FF0000"/>
              </a:solidFill>
            </a:endParaRPr>
          </a:p>
        </p:txBody>
      </p:sp>
      <p:pic>
        <p:nvPicPr>
          <p:cNvPr id="4" name="Picture 2" descr="http://www.artsait.ru/art/m/malevich/img/109.jpg"/>
          <p:cNvPicPr>
            <a:picLocks noGrp="1" noChangeAspect="1" noChangeArrowheads="1"/>
          </p:cNvPicPr>
          <p:nvPr>
            <p:ph idx="1"/>
          </p:nvPr>
        </p:nvPicPr>
        <p:blipFill>
          <a:blip r:embed="rId2"/>
          <a:stretch>
            <a:fillRect/>
          </a:stretch>
        </p:blipFill>
        <p:spPr>
          <a:xfrm>
            <a:off x="944793" y="1600200"/>
            <a:ext cx="7254413" cy="4708525"/>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normAutofit fontScale="90000"/>
          </a:bodyPr>
          <a:lstStyle/>
          <a:p>
            <a:r>
              <a:rPr lang="ru-RU" b="1" dirty="0" smtClean="0">
                <a:solidFill>
                  <a:srgbClr val="FFFF00"/>
                </a:solidFill>
                <a:effectLst/>
              </a:rPr>
              <a:t>«Высшее общество в цилиндрах» и «Дети»</a:t>
            </a:r>
            <a:endParaRPr lang="ru-RU" b="1" dirty="0">
              <a:solidFill>
                <a:srgbClr val="FFFF00"/>
              </a:solidFill>
              <a:effectLst/>
            </a:endParaRPr>
          </a:p>
        </p:txBody>
      </p:sp>
      <p:pic>
        <p:nvPicPr>
          <p:cNvPr id="5" name="Picture 2" descr="http://www.artsait.ru/art/m/malevich/img/41.jpg"/>
          <p:cNvPicPr>
            <a:picLocks noGrp="1" noChangeAspect="1" noChangeArrowheads="1"/>
          </p:cNvPicPr>
          <p:nvPr>
            <p:ph sz="half" idx="1"/>
          </p:nvPr>
        </p:nvPicPr>
        <p:blipFill>
          <a:blip r:embed="rId2"/>
          <a:srcRect/>
          <a:stretch>
            <a:fillRect/>
          </a:stretch>
        </p:blipFill>
        <p:spPr>
          <a:xfrm>
            <a:off x="163056" y="1785926"/>
            <a:ext cx="4375578" cy="4214842"/>
          </a:xfrm>
          <a:effectLst>
            <a:outerShdw blurRad="292100" dist="139700" dir="2700000" algn="tl" rotWithShape="0">
              <a:srgbClr val="333333">
                <a:alpha val="65000"/>
              </a:srgbClr>
            </a:outerShdw>
          </a:effectLst>
        </p:spPr>
      </p:pic>
      <p:pic>
        <p:nvPicPr>
          <p:cNvPr id="6" name="Picture 2" descr="http://www.artsait.ru/art/m/malevich/img/42.jpg"/>
          <p:cNvPicPr>
            <a:picLocks noGrp="1" noChangeAspect="1" noChangeArrowheads="1"/>
          </p:cNvPicPr>
          <p:nvPr>
            <p:ph sz="half" idx="2"/>
          </p:nvPr>
        </p:nvPicPr>
        <p:blipFill>
          <a:blip r:embed="rId3"/>
          <a:stretch>
            <a:fillRect/>
          </a:stretch>
        </p:blipFill>
        <p:spPr>
          <a:xfrm>
            <a:off x="4648200" y="1650250"/>
            <a:ext cx="4038600" cy="4425863"/>
          </a:xfrm>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rPr>
              <a:t>Густав </a:t>
            </a:r>
            <a:r>
              <a:rPr lang="ru-RU" b="1" dirty="0" err="1" smtClean="0">
                <a:solidFill>
                  <a:srgbClr val="FFFF00"/>
                </a:solidFill>
              </a:rPr>
              <a:t>Климт</a:t>
            </a:r>
            <a:r>
              <a:rPr lang="ru-RU" b="1" dirty="0" smtClean="0">
                <a:solidFill>
                  <a:srgbClr val="FFFF00"/>
                </a:solidFill>
              </a:rPr>
              <a:t> «Золотая Адель»</a:t>
            </a:r>
            <a:endParaRPr lang="ru-RU" b="1" dirty="0">
              <a:solidFill>
                <a:srgbClr val="FFFF00"/>
              </a:solidFill>
            </a:endParaRPr>
          </a:p>
        </p:txBody>
      </p:sp>
      <p:pic>
        <p:nvPicPr>
          <p:cNvPr id="5" name="Содержимое 4" descr="Густав Климт - Климт Густав ( new! ) фото"/>
          <p:cNvPicPr>
            <a:picLocks noGrp="1"/>
          </p:cNvPicPr>
          <p:nvPr>
            <p:ph sz="half" idx="1"/>
          </p:nvPr>
        </p:nvPicPr>
        <p:blipFill>
          <a:blip r:embed="rId2"/>
          <a:stretch>
            <a:fillRect/>
          </a:stretch>
        </p:blipFill>
        <p:spPr bwMode="auto">
          <a:xfrm>
            <a:off x="651971" y="1600200"/>
            <a:ext cx="3649057" cy="4525963"/>
          </a:xfrm>
          <a:prstGeom prst="rect">
            <a:avLst/>
          </a:prstGeom>
          <a:noFill/>
          <a:ln w="9525">
            <a:noFill/>
            <a:miter lim="800000"/>
            <a:headEnd/>
            <a:tailEnd/>
          </a:ln>
        </p:spPr>
      </p:pic>
      <p:pic>
        <p:nvPicPr>
          <p:cNvPr id="6" name="Содержимое 5" descr="Климт Густав ( new! ) - Золотая Адель"/>
          <p:cNvPicPr>
            <a:picLocks noGrp="1"/>
          </p:cNvPicPr>
          <p:nvPr>
            <p:ph sz="half" idx="2"/>
          </p:nvPr>
        </p:nvPicPr>
        <p:blipFill>
          <a:blip r:embed="rId3"/>
          <a:srcRect/>
          <a:stretch>
            <a:fillRect/>
          </a:stretch>
        </p:blipFill>
        <p:spPr bwMode="auto">
          <a:xfrm>
            <a:off x="5286380" y="1285860"/>
            <a:ext cx="2276478" cy="2286016"/>
          </a:xfrm>
          <a:prstGeom prst="rect">
            <a:avLst/>
          </a:prstGeom>
          <a:noFill/>
          <a:ln w="9525">
            <a:noFill/>
            <a:miter lim="800000"/>
            <a:headEnd/>
            <a:tailEnd/>
          </a:ln>
        </p:spPr>
      </p:pic>
      <p:sp>
        <p:nvSpPr>
          <p:cNvPr id="7" name="Прямоугольник 6"/>
          <p:cNvSpPr/>
          <p:nvPr/>
        </p:nvSpPr>
        <p:spPr>
          <a:xfrm>
            <a:off x="4429124" y="3786190"/>
            <a:ext cx="4357718" cy="2800767"/>
          </a:xfrm>
          <a:prstGeom prst="rect">
            <a:avLst/>
          </a:prstGeom>
        </p:spPr>
        <p:txBody>
          <a:bodyPr wrap="square">
            <a:spAutoFit/>
          </a:bodyPr>
          <a:lstStyle/>
          <a:p>
            <a:pPr algn="just"/>
            <a:r>
              <a:rPr lang="ru-RU" sz="1600" b="1" dirty="0"/>
              <a:t>Густав </a:t>
            </a:r>
            <a:r>
              <a:rPr lang="ru-RU" sz="1600" b="1" dirty="0" err="1"/>
              <a:t>Климт</a:t>
            </a:r>
            <a:r>
              <a:rPr lang="ru-RU" sz="1600" dirty="0"/>
              <a:t> (</a:t>
            </a:r>
            <a:r>
              <a:rPr lang="ru-RU" sz="1600" dirty="0">
                <a:hlinkClick r:id="rId4" tooltip="Немецкий язык"/>
              </a:rPr>
              <a:t>нем.</a:t>
            </a:r>
            <a:r>
              <a:rPr lang="ru-RU" sz="1600" dirty="0"/>
              <a:t> </a:t>
            </a:r>
            <a:r>
              <a:rPr lang="ru-RU" sz="1600" i="1" dirty="0" err="1"/>
              <a:t>Gustav</a:t>
            </a:r>
            <a:r>
              <a:rPr lang="ru-RU" sz="1600" i="1" dirty="0"/>
              <a:t> </a:t>
            </a:r>
            <a:r>
              <a:rPr lang="ru-RU" sz="1600" i="1" dirty="0" err="1"/>
              <a:t>Klimt</a:t>
            </a:r>
            <a:r>
              <a:rPr lang="ru-RU" sz="1600" dirty="0"/>
              <a:t>) (</a:t>
            </a:r>
            <a:r>
              <a:rPr lang="ru-RU" sz="1600" dirty="0">
                <a:hlinkClick r:id="rId5" tooltip="14 июля"/>
              </a:rPr>
              <a:t>14 июля</a:t>
            </a:r>
            <a:r>
              <a:rPr lang="ru-RU" sz="1600" dirty="0"/>
              <a:t> </a:t>
            </a:r>
            <a:r>
              <a:rPr lang="ru-RU" sz="1600" dirty="0">
                <a:hlinkClick r:id="rId6" tooltip="1862"/>
              </a:rPr>
              <a:t>1862</a:t>
            </a:r>
            <a:r>
              <a:rPr lang="ru-RU" sz="1600" dirty="0"/>
              <a:t>, </a:t>
            </a:r>
            <a:r>
              <a:rPr lang="ru-RU" sz="1600" dirty="0" err="1">
                <a:hlinkClick r:id="rId7" tooltip="Пенцинг (Вена)"/>
              </a:rPr>
              <a:t>Баумгартен</a:t>
            </a:r>
            <a:r>
              <a:rPr lang="ru-RU" sz="1600" dirty="0"/>
              <a:t>, </a:t>
            </a:r>
            <a:r>
              <a:rPr lang="ru-RU" sz="1600" dirty="0">
                <a:hlinkClick r:id="rId8" tooltip="Австро-Венгрия"/>
              </a:rPr>
              <a:t>Австро-Венгрия</a:t>
            </a:r>
            <a:r>
              <a:rPr lang="ru-RU" sz="1600" dirty="0"/>
              <a:t> — </a:t>
            </a:r>
            <a:r>
              <a:rPr lang="ru-RU" sz="1600" dirty="0">
                <a:hlinkClick r:id="rId9" tooltip="6 февраля"/>
              </a:rPr>
              <a:t>6 февраля</a:t>
            </a:r>
            <a:r>
              <a:rPr lang="ru-RU" sz="1600" dirty="0"/>
              <a:t> </a:t>
            </a:r>
            <a:r>
              <a:rPr lang="ru-RU" sz="1600" dirty="0">
                <a:hlinkClick r:id="rId10" tooltip="1918"/>
              </a:rPr>
              <a:t>1918</a:t>
            </a:r>
            <a:r>
              <a:rPr lang="ru-RU" sz="1600" dirty="0"/>
              <a:t>, </a:t>
            </a:r>
            <a:r>
              <a:rPr lang="ru-RU" sz="1600" dirty="0">
                <a:hlinkClick r:id="rId11" tooltip="Вена"/>
              </a:rPr>
              <a:t>Вена</a:t>
            </a:r>
            <a:r>
              <a:rPr lang="ru-RU" sz="1600" dirty="0"/>
              <a:t>, </a:t>
            </a:r>
            <a:r>
              <a:rPr lang="ru-RU" sz="1600" dirty="0">
                <a:hlinkClick r:id="rId8" tooltip="Австро-Венгрия"/>
              </a:rPr>
              <a:t>Австро-Венгрия</a:t>
            </a:r>
            <a:r>
              <a:rPr lang="ru-RU" sz="1600" dirty="0"/>
              <a:t>) — широко </a:t>
            </a:r>
            <a:r>
              <a:rPr lang="ru-RU" sz="1600" dirty="0" smtClean="0"/>
              <a:t>известный </a:t>
            </a:r>
            <a:r>
              <a:rPr lang="ru-RU" sz="1600" dirty="0" smtClean="0">
                <a:hlinkClick r:id="rId12" tooltip="Австрийцы"/>
              </a:rPr>
              <a:t>австрийский</a:t>
            </a:r>
            <a:r>
              <a:rPr lang="ru-RU" sz="1600" dirty="0"/>
              <a:t> художник, основоположник </a:t>
            </a:r>
            <a:r>
              <a:rPr lang="ru-RU" sz="1600" dirty="0">
                <a:hlinkClick r:id="rId13" tooltip="Модерн"/>
              </a:rPr>
              <a:t>модерна</a:t>
            </a:r>
            <a:r>
              <a:rPr lang="ru-RU" sz="1600" dirty="0"/>
              <a:t> в австрийской живописи. Главным предметом его живописи было женское тело, и большинство его работ отличает откровенный </a:t>
            </a:r>
            <a:r>
              <a:rPr lang="ru-RU" sz="1600" dirty="0">
                <a:hlinkClick r:id="rId14" tooltip="Эротика"/>
              </a:rPr>
              <a:t>эротизм</a:t>
            </a:r>
            <a:r>
              <a:rPr lang="ru-RU" sz="1600" dirty="0"/>
              <a:t>.</a:t>
            </a:r>
          </a:p>
        </p:txBody>
      </p:sp>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395288" y="-1588"/>
            <a:ext cx="8353425" cy="6861176"/>
          </a:xfrm>
          <a:prstGeom prst="rect">
            <a:avLst/>
          </a:prstGeom>
          <a:noFill/>
          <a:ln w="9525">
            <a:noFill/>
            <a:miter lim="800000"/>
            <a:headEnd/>
            <a:tailEnd/>
          </a:ln>
          <a:effectLst/>
        </p:spPr>
      </p:pic>
    </p:spTree>
  </p:cSld>
  <p:clrMapOvr>
    <a:masterClrMapping/>
  </p:clrMapOvr>
  <p:transition>
    <p:newsflash/>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«Поцелуй» и «Три возраста женщины»</a:t>
            </a:r>
            <a:endParaRPr lang="ru-RU" b="1" dirty="0">
              <a:solidFill>
                <a:srgbClr val="FFFF00"/>
              </a:solidFill>
              <a:effectLst/>
            </a:endParaRPr>
          </a:p>
        </p:txBody>
      </p:sp>
      <p:pic>
        <p:nvPicPr>
          <p:cNvPr id="5" name="Содержимое 4" descr="Климт Густав ( new! ) - Поцелуй"/>
          <p:cNvPicPr>
            <a:picLocks noGrp="1"/>
          </p:cNvPicPr>
          <p:nvPr>
            <p:ph sz="half" idx="1"/>
          </p:nvPr>
        </p:nvPicPr>
        <p:blipFill>
          <a:blip r:embed="rId2"/>
          <a:srcRect/>
          <a:stretch>
            <a:fillRect/>
          </a:stretch>
        </p:blipFill>
        <p:spPr bwMode="auto">
          <a:xfrm>
            <a:off x="642910" y="1643050"/>
            <a:ext cx="3571899" cy="4429156"/>
          </a:xfrm>
          <a:prstGeom prst="rect">
            <a:avLst/>
          </a:prstGeom>
          <a:noFill/>
          <a:ln w="9525">
            <a:noFill/>
            <a:miter lim="800000"/>
            <a:headEnd/>
            <a:tailEnd/>
          </a:ln>
        </p:spPr>
      </p:pic>
      <p:pic>
        <p:nvPicPr>
          <p:cNvPr id="6" name="Содержимое 5" descr="Три возраста женщины - Климт Густав ( new! ) фото"/>
          <p:cNvPicPr>
            <a:picLocks noGrp="1"/>
          </p:cNvPicPr>
          <p:nvPr>
            <p:ph sz="half" idx="2"/>
          </p:nvPr>
        </p:nvPicPr>
        <p:blipFill>
          <a:blip r:embed="rId3"/>
          <a:stretch>
            <a:fillRect/>
          </a:stretch>
        </p:blipFill>
        <p:spPr bwMode="auto">
          <a:xfrm>
            <a:off x="4648200" y="1853347"/>
            <a:ext cx="4038600" cy="4019669"/>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Портрет Иоганны </a:t>
            </a:r>
            <a:r>
              <a:rPr lang="ru-RU" b="1" dirty="0" err="1" smtClean="0">
                <a:solidFill>
                  <a:srgbClr val="FFFF00"/>
                </a:solidFill>
                <a:effectLst/>
              </a:rPr>
              <a:t>Штауде</a:t>
            </a:r>
            <a:r>
              <a:rPr lang="ru-RU" b="1" dirty="0" smtClean="0">
                <a:solidFill>
                  <a:srgbClr val="FFFF00"/>
                </a:solidFill>
                <a:effectLst/>
              </a:rPr>
              <a:t> и  «Жизнь и смерть» </a:t>
            </a:r>
            <a:endParaRPr lang="ru-RU" b="1" dirty="0">
              <a:solidFill>
                <a:srgbClr val="FFFF00"/>
              </a:solidFill>
              <a:effectLst/>
            </a:endParaRPr>
          </a:p>
        </p:txBody>
      </p:sp>
      <p:pic>
        <p:nvPicPr>
          <p:cNvPr id="5" name="Содержимое 4" descr="Климт Густав ( new! ) - Портрет Иоганны Штауде"/>
          <p:cNvPicPr>
            <a:picLocks noGrp="1"/>
          </p:cNvPicPr>
          <p:nvPr>
            <p:ph sz="half" idx="1"/>
          </p:nvPr>
        </p:nvPicPr>
        <p:blipFill>
          <a:blip r:embed="rId2"/>
          <a:srcRect/>
          <a:stretch>
            <a:fillRect/>
          </a:stretch>
        </p:blipFill>
        <p:spPr bwMode="auto">
          <a:xfrm>
            <a:off x="857224" y="1785926"/>
            <a:ext cx="3214710" cy="4214842"/>
          </a:xfrm>
          <a:prstGeom prst="rect">
            <a:avLst/>
          </a:prstGeom>
          <a:noFill/>
          <a:ln w="9525">
            <a:noFill/>
            <a:miter lim="800000"/>
            <a:headEnd/>
            <a:tailEnd/>
          </a:ln>
        </p:spPr>
      </p:pic>
      <p:pic>
        <p:nvPicPr>
          <p:cNvPr id="6" name="Содержимое 5" descr="Жизнь и смерть - Климт Густав ( new! ) фото"/>
          <p:cNvPicPr>
            <a:picLocks noGrp="1"/>
          </p:cNvPicPr>
          <p:nvPr>
            <p:ph sz="half" idx="2"/>
          </p:nvPr>
        </p:nvPicPr>
        <p:blipFill>
          <a:blip r:embed="rId3"/>
          <a:stretch>
            <a:fillRect/>
          </a:stretch>
        </p:blipFill>
        <p:spPr bwMode="auto">
          <a:xfrm>
            <a:off x="4648200" y="2036346"/>
            <a:ext cx="4038600" cy="365367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err="1" smtClean="0">
                <a:solidFill>
                  <a:srgbClr val="FF0000"/>
                </a:solidFill>
              </a:rPr>
              <a:t>Обри</a:t>
            </a:r>
            <a:r>
              <a:rPr lang="ru-RU" b="1" dirty="0" smtClean="0">
                <a:solidFill>
                  <a:srgbClr val="FF0000"/>
                </a:solidFill>
              </a:rPr>
              <a:t> Винсент </a:t>
            </a:r>
            <a:r>
              <a:rPr lang="ru-RU" b="1" dirty="0" err="1" smtClean="0">
                <a:solidFill>
                  <a:srgbClr val="FF0000"/>
                </a:solidFill>
              </a:rPr>
              <a:t>Бердслей</a:t>
            </a:r>
            <a:endParaRPr lang="ru-RU" b="1" dirty="0">
              <a:solidFill>
                <a:srgbClr val="FF0000"/>
              </a:solidFill>
            </a:endParaRPr>
          </a:p>
        </p:txBody>
      </p:sp>
      <p:sp>
        <p:nvSpPr>
          <p:cNvPr id="3" name="Содержимое 2"/>
          <p:cNvSpPr>
            <a:spLocks noGrp="1"/>
          </p:cNvSpPr>
          <p:nvPr>
            <p:ph idx="1"/>
          </p:nvPr>
        </p:nvSpPr>
        <p:spPr>
          <a:xfrm>
            <a:off x="457200" y="1600200"/>
            <a:ext cx="6257940" cy="4525963"/>
          </a:xfrm>
        </p:spPr>
        <p:txBody>
          <a:bodyPr>
            <a:noAutofit/>
          </a:bodyPr>
          <a:lstStyle/>
          <a:p>
            <a:pPr algn="just"/>
            <a:r>
              <a:rPr lang="ru-RU" sz="1400" b="1" dirty="0" err="1"/>
              <a:t>Бердслей</a:t>
            </a:r>
            <a:r>
              <a:rPr lang="ru-RU" sz="1400" b="1" dirty="0"/>
              <a:t> (</a:t>
            </a:r>
            <a:r>
              <a:rPr lang="ru-RU" sz="1400" b="1" dirty="0" err="1"/>
              <a:t>beardsley</a:t>
            </a:r>
            <a:r>
              <a:rPr lang="ru-RU" sz="1400" b="1" dirty="0"/>
              <a:t>) </a:t>
            </a:r>
            <a:r>
              <a:rPr lang="ru-RU" sz="1400" b="1" dirty="0" err="1"/>
              <a:t>Обри</a:t>
            </a:r>
            <a:r>
              <a:rPr lang="ru-RU" sz="1400" b="1" dirty="0"/>
              <a:t> Винсент (1872, Брайтон – 1898, </a:t>
            </a:r>
            <a:r>
              <a:rPr lang="ru-RU" sz="1400" b="1" dirty="0" err="1"/>
              <a:t>Ментона</a:t>
            </a:r>
            <a:r>
              <a:rPr lang="ru-RU" sz="1400" b="1" dirty="0"/>
              <a:t>), английский график, иллюстратор, представитель стиля </a:t>
            </a:r>
            <a:r>
              <a:rPr lang="ru-RU" sz="1400" b="1" i="1" dirty="0"/>
              <a:t>модерн</a:t>
            </a:r>
            <a:r>
              <a:rPr lang="ru-RU" sz="1400" b="1" dirty="0"/>
              <a:t>. Не получил профессионального образования; осваивал азы художественного мастерства, копируя произведения старых мастеров. Писал пьесы и сочинял музыку, но подлинной его страстью был рисунок. В неповторимой графической манере художника сплавилось множество влияний: от </a:t>
            </a:r>
            <a:r>
              <a:rPr lang="ru-RU" sz="1400" b="1" i="1" dirty="0"/>
              <a:t>Боттичелли</a:t>
            </a:r>
            <a:r>
              <a:rPr lang="ru-RU" sz="1400" b="1" dirty="0"/>
              <a:t> до пышных барочных пасторалей, от </a:t>
            </a:r>
            <a:r>
              <a:rPr lang="ru-RU" sz="1400" b="1" i="1" dirty="0"/>
              <a:t>прерафаэлитов</a:t>
            </a:r>
            <a:r>
              <a:rPr lang="ru-RU" sz="1400" b="1" dirty="0"/>
              <a:t> и Уильяма Морриса до древнегреческой </a:t>
            </a:r>
            <a:r>
              <a:rPr lang="ru-RU" sz="1400" b="1" i="1" dirty="0"/>
              <a:t>вазописи</a:t>
            </a:r>
            <a:r>
              <a:rPr lang="ru-RU" sz="1400" b="1" dirty="0"/>
              <a:t> и японской </a:t>
            </a:r>
            <a:r>
              <a:rPr lang="ru-RU" sz="1400" b="1" i="1" dirty="0"/>
              <a:t>гравюры</a:t>
            </a:r>
            <a:r>
              <a:rPr lang="ru-RU" sz="1400" b="1" dirty="0"/>
              <a:t>. В 1892 г. получил заказ на иллюстрации к книге Т. </a:t>
            </a:r>
            <a:r>
              <a:rPr lang="ru-RU" sz="1400" b="1" dirty="0" err="1"/>
              <a:t>Мэлори</a:t>
            </a:r>
            <a:r>
              <a:rPr lang="ru-RU" sz="1400" b="1" dirty="0"/>
              <a:t> «Смерть короля Артура». С участия в этом издании и в выпусках журнала «Савой» началась его профессиональная деятельность. В апреле 1894 г. начинает сотрудничать с журналом «</a:t>
            </a:r>
            <a:r>
              <a:rPr lang="ru-RU" sz="1400" b="1" dirty="0" err="1"/>
              <a:t>Йеллоу</a:t>
            </a:r>
            <a:r>
              <a:rPr lang="ru-RU" sz="1400" b="1" dirty="0"/>
              <a:t> Бук» и вскоре становится его художественным редактором. Здесь в большом количестве стали появляться его рисунки, эссе, стихи. Мировую известность художнику принесли рисунки к «</a:t>
            </a:r>
            <a:r>
              <a:rPr lang="ru-RU" sz="1400" b="1" dirty="0" err="1"/>
              <a:t>Саломее</a:t>
            </a:r>
            <a:r>
              <a:rPr lang="ru-RU" sz="1400" b="1" dirty="0"/>
              <a:t>» Оскара Уайльда (1896). По просьбе своего друга, издателя Л. </a:t>
            </a:r>
            <a:r>
              <a:rPr lang="ru-RU" sz="1400" b="1" dirty="0" err="1"/>
              <a:t>Смитерса</a:t>
            </a:r>
            <a:r>
              <a:rPr lang="ru-RU" sz="1400" b="1" dirty="0"/>
              <a:t>, оформил книги «</a:t>
            </a:r>
            <a:r>
              <a:rPr lang="ru-RU" sz="1400" b="1" dirty="0" err="1"/>
              <a:t>Лисистрата</a:t>
            </a:r>
            <a:r>
              <a:rPr lang="ru-RU" sz="1400" b="1" dirty="0"/>
              <a:t>» (1896), «Похищение локона» (1896), «Мадемуазель </a:t>
            </a:r>
            <a:r>
              <a:rPr lang="ru-RU" sz="1400" b="1" dirty="0" err="1"/>
              <a:t>Мопен</a:t>
            </a:r>
            <a:r>
              <a:rPr lang="ru-RU" sz="1400" b="1" dirty="0"/>
              <a:t>» (1898). Современники называли </a:t>
            </a:r>
            <a:r>
              <a:rPr lang="ru-RU" sz="1400" b="1" dirty="0" err="1"/>
              <a:t>Бёрдсли</a:t>
            </a:r>
            <a:r>
              <a:rPr lang="ru-RU" sz="1400" b="1" dirty="0"/>
              <a:t> последним певцом романтической агонии, мистиком, апостолом гротеска, волшебником линии. </a:t>
            </a:r>
          </a:p>
        </p:txBody>
      </p:sp>
      <p:pic>
        <p:nvPicPr>
          <p:cNvPr id="4" name="Рисунок 3" descr="О.Бёрдслей. Автопортрет."/>
          <p:cNvPicPr/>
          <p:nvPr/>
        </p:nvPicPr>
        <p:blipFill>
          <a:blip r:embed="rId2"/>
          <a:srcRect/>
          <a:stretch>
            <a:fillRect/>
          </a:stretch>
        </p:blipFill>
        <p:spPr bwMode="auto">
          <a:xfrm>
            <a:off x="6858016" y="2071678"/>
            <a:ext cx="1628777" cy="3286148"/>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28"/>
            <a:ext cx="8229600" cy="1143000"/>
          </a:xfrm>
        </p:spPr>
        <p:txBody>
          <a:bodyPr>
            <a:normAutofit/>
          </a:bodyPr>
          <a:lstStyle/>
          <a:p>
            <a:r>
              <a:rPr lang="ru-RU" sz="3200" b="1" dirty="0" smtClean="0">
                <a:solidFill>
                  <a:srgbClr val="FFFF00"/>
                </a:solidFill>
                <a:effectLst/>
              </a:rPr>
              <a:t>Иллюстрации к  пьесе О.Уайльда «</a:t>
            </a:r>
            <a:r>
              <a:rPr lang="ru-RU" sz="3200" b="1" dirty="0" err="1" smtClean="0">
                <a:solidFill>
                  <a:srgbClr val="FFFF00"/>
                </a:solidFill>
                <a:effectLst/>
              </a:rPr>
              <a:t>Саломея</a:t>
            </a:r>
            <a:r>
              <a:rPr lang="ru-RU" sz="3200" b="1" dirty="0" smtClean="0">
                <a:solidFill>
                  <a:srgbClr val="FFFF00"/>
                </a:solidFill>
                <a:effectLst/>
              </a:rPr>
              <a:t>»</a:t>
            </a:r>
            <a:endParaRPr lang="ru-RU" sz="3200" b="1" dirty="0">
              <a:solidFill>
                <a:srgbClr val="FFFF00"/>
              </a:solidFill>
              <a:effectLst/>
            </a:endParaRPr>
          </a:p>
        </p:txBody>
      </p:sp>
      <p:pic>
        <p:nvPicPr>
          <p:cNvPr id="8" name="Содержимое 7" descr="Иллюстрация к "/>
          <p:cNvPicPr>
            <a:picLocks noGrp="1"/>
          </p:cNvPicPr>
          <p:nvPr>
            <p:ph sz="half" idx="1"/>
          </p:nvPr>
        </p:nvPicPr>
        <p:blipFill>
          <a:blip r:embed="rId2"/>
          <a:stretch>
            <a:fillRect/>
          </a:stretch>
        </p:blipFill>
        <p:spPr bwMode="auto">
          <a:xfrm>
            <a:off x="896939" y="1600200"/>
            <a:ext cx="3159122" cy="4525963"/>
          </a:xfrm>
          <a:prstGeom prst="rect">
            <a:avLst/>
          </a:prstGeom>
          <a:noFill/>
          <a:ln w="9525">
            <a:noFill/>
            <a:miter lim="800000"/>
            <a:headEnd/>
            <a:tailEnd/>
          </a:ln>
        </p:spPr>
      </p:pic>
      <p:pic>
        <p:nvPicPr>
          <p:cNvPr id="6" name="Содержимое 5" descr="О. В. Бёрдсли. Иллюстрация к пьесе О. Уайльда «Саломея». 1896 г."/>
          <p:cNvPicPr>
            <a:picLocks noGrp="1"/>
          </p:cNvPicPr>
          <p:nvPr>
            <p:ph sz="half" idx="2"/>
          </p:nvPr>
        </p:nvPicPr>
        <p:blipFill>
          <a:blip r:embed="rId3"/>
          <a:stretch>
            <a:fillRect/>
          </a:stretch>
        </p:blipFill>
        <p:spPr bwMode="auto">
          <a:xfrm>
            <a:off x="5210175" y="1877219"/>
            <a:ext cx="2914650" cy="3971925"/>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effectLst/>
              </a:rPr>
              <a:t>Картины </a:t>
            </a:r>
            <a:r>
              <a:rPr lang="ru-RU" b="1" dirty="0" err="1" smtClean="0">
                <a:solidFill>
                  <a:srgbClr val="FFFF00"/>
                </a:solidFill>
                <a:effectLst/>
              </a:rPr>
              <a:t>Бердслея</a:t>
            </a:r>
            <a:endParaRPr lang="ru-RU" b="1" dirty="0">
              <a:solidFill>
                <a:srgbClr val="FFFF00"/>
              </a:solidFill>
              <a:effectLst/>
            </a:endParaRPr>
          </a:p>
        </p:txBody>
      </p:sp>
      <p:pic>
        <p:nvPicPr>
          <p:cNvPr id="5" name="Содержимое 4" descr="Обри Бердслей (Beardsley). Графика стиля модерн."/>
          <p:cNvPicPr>
            <a:picLocks noGrp="1"/>
          </p:cNvPicPr>
          <p:nvPr>
            <p:ph sz="half" idx="1"/>
          </p:nvPr>
        </p:nvPicPr>
        <p:blipFill>
          <a:blip r:embed="rId2"/>
          <a:stretch>
            <a:fillRect/>
          </a:stretch>
        </p:blipFill>
        <p:spPr bwMode="auto">
          <a:xfrm>
            <a:off x="994198" y="1600200"/>
            <a:ext cx="2964604" cy="4525963"/>
          </a:xfrm>
          <a:prstGeom prst="rect">
            <a:avLst/>
          </a:prstGeom>
          <a:noFill/>
          <a:ln w="9525">
            <a:noFill/>
            <a:miter lim="800000"/>
            <a:headEnd/>
            <a:tailEnd/>
          </a:ln>
        </p:spPr>
      </p:pic>
      <p:pic>
        <p:nvPicPr>
          <p:cNvPr id="6" name="Содержимое 5" descr="Зикфрид"/>
          <p:cNvPicPr>
            <a:picLocks noGrp="1"/>
          </p:cNvPicPr>
          <p:nvPr>
            <p:ph sz="half" idx="2"/>
          </p:nvPr>
        </p:nvPicPr>
        <p:blipFill>
          <a:blip r:embed="rId3"/>
          <a:stretch>
            <a:fillRect/>
          </a:stretch>
        </p:blipFill>
        <p:spPr bwMode="auto">
          <a:xfrm>
            <a:off x="5075719" y="1600200"/>
            <a:ext cx="3183561" cy="4525963"/>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effectLst/>
              </a:rPr>
              <a:t>Творчество Альфонса Мухи</a:t>
            </a:r>
            <a:endParaRPr lang="ru-RU" b="1" dirty="0">
              <a:solidFill>
                <a:srgbClr val="FFFF00"/>
              </a:solidFill>
              <a:effectLst/>
            </a:endParaRPr>
          </a:p>
        </p:txBody>
      </p:sp>
      <p:pic>
        <p:nvPicPr>
          <p:cNvPr id="5" name="Содержимое 4" descr="Альфонс Муха"/>
          <p:cNvPicPr>
            <a:picLocks noGrp="1"/>
          </p:cNvPicPr>
          <p:nvPr>
            <p:ph sz="half" idx="1"/>
          </p:nvPr>
        </p:nvPicPr>
        <p:blipFill>
          <a:blip r:embed="rId2"/>
          <a:srcRect/>
          <a:stretch>
            <a:fillRect/>
          </a:stretch>
        </p:blipFill>
        <p:spPr bwMode="auto">
          <a:xfrm>
            <a:off x="714348" y="1785926"/>
            <a:ext cx="3348047" cy="4286280"/>
          </a:xfrm>
          <a:prstGeom prst="rect">
            <a:avLst/>
          </a:prstGeom>
          <a:noFill/>
          <a:ln w="9525">
            <a:noFill/>
            <a:miter lim="800000"/>
            <a:headEnd/>
            <a:tailEnd/>
          </a:ln>
        </p:spPr>
      </p:pic>
      <p:sp>
        <p:nvSpPr>
          <p:cNvPr id="4" name="Содержимое 3"/>
          <p:cNvSpPr>
            <a:spLocks noGrp="1"/>
          </p:cNvSpPr>
          <p:nvPr>
            <p:ph sz="half" idx="2"/>
          </p:nvPr>
        </p:nvSpPr>
        <p:spPr/>
        <p:txBody>
          <a:bodyPr>
            <a:normAutofit/>
          </a:bodyPr>
          <a:lstStyle/>
          <a:p>
            <a:pPr algn="ctr">
              <a:buNone/>
            </a:pPr>
            <a:r>
              <a:rPr lang="ru-RU" dirty="0"/>
              <a:t> </a:t>
            </a:r>
            <a:r>
              <a:rPr lang="ru-RU" b="1" dirty="0"/>
              <a:t>Чешский живописец, театральный художник, иллюстратор, ювелирный дизайнер и плакатист, один из наиболее известных представителей стиля «модерн».</a:t>
            </a:r>
          </a:p>
        </p:txBody>
      </p:sp>
    </p:spTree>
  </p:cSld>
  <p:clrMapOvr>
    <a:masterClrMapping/>
  </p:clrMapOvr>
  <p:transition>
    <p:newsflash/>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effectLst/>
              </a:rPr>
              <a:t>«Мечтательность», «Весна»</a:t>
            </a:r>
            <a:endParaRPr lang="ru-RU" b="1" dirty="0">
              <a:solidFill>
                <a:srgbClr val="FFFF00"/>
              </a:solidFill>
              <a:effectLst/>
            </a:endParaRPr>
          </a:p>
        </p:txBody>
      </p:sp>
      <p:pic>
        <p:nvPicPr>
          <p:cNvPr id="5" name="Содержимое 4" descr="Мечтательность I"/>
          <p:cNvPicPr>
            <a:picLocks noGrp="1"/>
          </p:cNvPicPr>
          <p:nvPr>
            <p:ph sz="half" idx="1"/>
          </p:nvPr>
        </p:nvPicPr>
        <p:blipFill>
          <a:blip r:embed="rId3"/>
          <a:stretch>
            <a:fillRect/>
          </a:stretch>
        </p:blipFill>
        <p:spPr bwMode="auto">
          <a:xfrm>
            <a:off x="736457" y="1600200"/>
            <a:ext cx="3480086" cy="4525963"/>
          </a:xfrm>
          <a:prstGeom prst="rect">
            <a:avLst/>
          </a:prstGeom>
          <a:noFill/>
          <a:ln w="9525">
            <a:noFill/>
            <a:miter lim="800000"/>
            <a:headEnd/>
            <a:tailEnd/>
          </a:ln>
        </p:spPr>
      </p:pic>
      <p:pic>
        <p:nvPicPr>
          <p:cNvPr id="6" name="Содержимое 5" descr="Времена года: Весна "/>
          <p:cNvPicPr>
            <a:picLocks noGrp="1"/>
          </p:cNvPicPr>
          <p:nvPr>
            <p:ph sz="half" idx="2"/>
          </p:nvPr>
        </p:nvPicPr>
        <p:blipFill>
          <a:blip r:embed="rId4"/>
          <a:stretch>
            <a:fillRect/>
          </a:stretch>
        </p:blipFill>
        <p:spPr bwMode="auto">
          <a:xfrm>
            <a:off x="5480362" y="1600200"/>
            <a:ext cx="2374275" cy="4525963"/>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effectLst/>
              </a:rPr>
              <a:t>«Лето», «Осень»</a:t>
            </a:r>
            <a:endParaRPr lang="ru-RU" b="1" dirty="0">
              <a:solidFill>
                <a:srgbClr val="FFFF00"/>
              </a:solidFill>
              <a:effectLst/>
            </a:endParaRPr>
          </a:p>
        </p:txBody>
      </p:sp>
      <p:pic>
        <p:nvPicPr>
          <p:cNvPr id="5" name="Содержимое 4" descr="Времена года: Лето "/>
          <p:cNvPicPr>
            <a:picLocks noGrp="1"/>
          </p:cNvPicPr>
          <p:nvPr>
            <p:ph sz="half" idx="1"/>
          </p:nvPr>
        </p:nvPicPr>
        <p:blipFill>
          <a:blip r:embed="rId2"/>
          <a:stretch>
            <a:fillRect/>
          </a:stretch>
        </p:blipFill>
        <p:spPr bwMode="auto">
          <a:xfrm>
            <a:off x="1071538" y="1285860"/>
            <a:ext cx="2643205" cy="4929222"/>
          </a:xfrm>
          <a:prstGeom prst="rect">
            <a:avLst/>
          </a:prstGeom>
          <a:noFill/>
          <a:ln w="9525">
            <a:noFill/>
            <a:miter lim="800000"/>
            <a:headEnd/>
            <a:tailEnd/>
          </a:ln>
        </p:spPr>
      </p:pic>
      <p:pic>
        <p:nvPicPr>
          <p:cNvPr id="6" name="Содержимое 5" descr="Времена года: Осень "/>
          <p:cNvPicPr>
            <a:picLocks noGrp="1"/>
          </p:cNvPicPr>
          <p:nvPr>
            <p:ph sz="half" idx="2"/>
          </p:nvPr>
        </p:nvPicPr>
        <p:blipFill>
          <a:blip r:embed="rId3"/>
          <a:stretch>
            <a:fillRect/>
          </a:stretch>
        </p:blipFill>
        <p:spPr bwMode="auto">
          <a:xfrm>
            <a:off x="5501301" y="1600200"/>
            <a:ext cx="2332398" cy="4525963"/>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effectLst/>
              </a:rPr>
              <a:t>«Живопись» «Танец»</a:t>
            </a:r>
            <a:endParaRPr lang="ru-RU" b="1" dirty="0">
              <a:solidFill>
                <a:srgbClr val="FFFF00"/>
              </a:solidFill>
              <a:effectLst/>
            </a:endParaRPr>
          </a:p>
        </p:txBody>
      </p:sp>
      <p:pic>
        <p:nvPicPr>
          <p:cNvPr id="5" name="Содержимое 4" descr="Искусство: Живопись"/>
          <p:cNvPicPr>
            <a:picLocks noGrp="1"/>
          </p:cNvPicPr>
          <p:nvPr>
            <p:ph sz="half" idx="1"/>
          </p:nvPr>
        </p:nvPicPr>
        <p:blipFill>
          <a:blip r:embed="rId2"/>
          <a:stretch>
            <a:fillRect/>
          </a:stretch>
        </p:blipFill>
        <p:spPr bwMode="auto">
          <a:xfrm>
            <a:off x="1074284" y="1600200"/>
            <a:ext cx="2804431" cy="4525963"/>
          </a:xfrm>
          <a:prstGeom prst="rect">
            <a:avLst/>
          </a:prstGeom>
          <a:noFill/>
          <a:ln w="9525">
            <a:noFill/>
            <a:miter lim="800000"/>
            <a:headEnd/>
            <a:tailEnd/>
          </a:ln>
        </p:spPr>
      </p:pic>
      <p:pic>
        <p:nvPicPr>
          <p:cNvPr id="6" name="Содержимое 5" descr="Искусство: Танец"/>
          <p:cNvPicPr>
            <a:picLocks noGrp="1"/>
          </p:cNvPicPr>
          <p:nvPr>
            <p:ph sz="half" idx="2"/>
          </p:nvPr>
        </p:nvPicPr>
        <p:blipFill>
          <a:blip r:embed="rId3"/>
          <a:stretch>
            <a:fillRect/>
          </a:stretch>
        </p:blipFill>
        <p:spPr bwMode="auto">
          <a:xfrm>
            <a:off x="5228262" y="1600200"/>
            <a:ext cx="2878475" cy="4525963"/>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rPr>
              <a:t>Художественное объединение «Мир искусства»</a:t>
            </a:r>
            <a:endParaRPr lang="ru-RU" b="1" dirty="0">
              <a:solidFill>
                <a:srgbClr val="FF0000"/>
              </a:solidFill>
            </a:endParaRPr>
          </a:p>
        </p:txBody>
      </p:sp>
      <p:sp>
        <p:nvSpPr>
          <p:cNvPr id="3" name="Содержимое 2"/>
          <p:cNvSpPr>
            <a:spLocks noGrp="1"/>
          </p:cNvSpPr>
          <p:nvPr>
            <p:ph idx="1"/>
          </p:nvPr>
        </p:nvSpPr>
        <p:spPr/>
        <p:txBody>
          <a:bodyPr/>
          <a:lstStyle/>
          <a:p>
            <a:r>
              <a:rPr lang="ru-RU" b="1" dirty="0" err="1" smtClean="0"/>
              <a:t>Л.Бакст</a:t>
            </a:r>
            <a:endParaRPr lang="ru-RU" b="1" dirty="0" smtClean="0"/>
          </a:p>
          <a:p>
            <a:r>
              <a:rPr lang="ru-RU" b="1" dirty="0" smtClean="0"/>
              <a:t>А.Бенуа</a:t>
            </a:r>
          </a:p>
          <a:p>
            <a:r>
              <a:rPr lang="ru-RU" b="1" dirty="0" smtClean="0"/>
              <a:t>Е.Лансере</a:t>
            </a:r>
          </a:p>
          <a:p>
            <a:r>
              <a:rPr lang="ru-RU" b="1" dirty="0" smtClean="0"/>
              <a:t>А.Головин</a:t>
            </a:r>
          </a:p>
          <a:p>
            <a:r>
              <a:rPr lang="ru-RU" b="1" dirty="0" smtClean="0"/>
              <a:t>К.Сомов</a:t>
            </a:r>
          </a:p>
          <a:p>
            <a:r>
              <a:rPr lang="ru-RU" b="1" dirty="0" err="1" smtClean="0"/>
              <a:t>М.Добужинский</a:t>
            </a:r>
            <a:endParaRPr lang="ru-RU" b="1" dirty="0" smtClean="0"/>
          </a:p>
          <a:p>
            <a:r>
              <a:rPr lang="ru-RU" b="1" dirty="0" smtClean="0"/>
              <a:t>Н.Рерих</a:t>
            </a:r>
            <a:endParaRPr lang="ru-RU" b="1" dirty="0"/>
          </a:p>
        </p:txBody>
      </p:sp>
      <p:pic>
        <p:nvPicPr>
          <p:cNvPr id="4" name="Рисунок 3" descr="http://upload.wikimedia.org/wikipedia/commons/thumb/3/39/Kustodiyev_world_of_the_art.JPG/350px-Kustodiyev_world_of_the_art.JPG"/>
          <p:cNvPicPr/>
          <p:nvPr/>
        </p:nvPicPr>
        <p:blipFill>
          <a:blip r:embed="rId2"/>
          <a:srcRect/>
          <a:stretch>
            <a:fillRect/>
          </a:stretch>
        </p:blipFill>
        <p:spPr bwMode="auto">
          <a:xfrm>
            <a:off x="4000496" y="2285992"/>
            <a:ext cx="4833948" cy="2786082"/>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a:p>
        </p:txBody>
      </p:sp>
      <p:sp>
        <p:nvSpPr>
          <p:cNvPr id="2" name="Содержимое 1"/>
          <p:cNvSpPr>
            <a:spLocks noGrp="1"/>
          </p:cNvSpPr>
          <p:nvPr>
            <p:ph idx="1"/>
          </p:nvPr>
        </p:nvSpPr>
        <p:spPr/>
        <p:txBody>
          <a:bodyPr/>
          <a:lstStyle/>
          <a:p>
            <a:endParaRPr lang="ru-RU"/>
          </a:p>
        </p:txBody>
      </p:sp>
      <p:pic>
        <p:nvPicPr>
          <p:cNvPr id="4" name="Picture 4"/>
          <p:cNvPicPr>
            <a:picLocks noChangeAspect="1" noChangeArrowheads="1"/>
          </p:cNvPicPr>
          <p:nvPr/>
        </p:nvPicPr>
        <p:blipFill>
          <a:blip r:embed="rId2"/>
          <a:srcRect/>
          <a:stretch>
            <a:fillRect/>
          </a:stretch>
        </p:blipFill>
        <p:spPr bwMode="auto">
          <a:xfrm>
            <a:off x="395288" y="-6350"/>
            <a:ext cx="8424862" cy="6929438"/>
          </a:xfrm>
          <a:prstGeom prst="rect">
            <a:avLst/>
          </a:prstGeom>
          <a:noFill/>
          <a:ln w="9525">
            <a:noFill/>
            <a:miter lim="800000"/>
            <a:headEnd/>
            <a:tailEnd/>
          </a:ln>
          <a:effectLst/>
        </p:spPr>
      </p:pic>
    </p:spTree>
  </p:cSld>
  <p:clrMapOvr>
    <a:masterClrMapping/>
  </p:clrMapOvr>
  <p:transition>
    <p:newsflash/>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Леон </a:t>
            </a:r>
            <a:r>
              <a:rPr lang="ru-RU" b="1" dirty="0" err="1" smtClean="0">
                <a:solidFill>
                  <a:srgbClr val="FFFF00"/>
                </a:solidFill>
                <a:effectLst/>
              </a:rPr>
              <a:t>Бакст</a:t>
            </a:r>
            <a:r>
              <a:rPr lang="ru-RU" b="1" dirty="0" smtClean="0">
                <a:solidFill>
                  <a:srgbClr val="FFFF00"/>
                </a:solidFill>
                <a:effectLst/>
              </a:rPr>
              <a:t>. Автопортрет.</a:t>
            </a:r>
            <a:br>
              <a:rPr lang="ru-RU" b="1" dirty="0" smtClean="0">
                <a:solidFill>
                  <a:srgbClr val="FFFF00"/>
                </a:solidFill>
                <a:effectLst/>
              </a:rPr>
            </a:br>
            <a:r>
              <a:rPr lang="ru-RU" b="1" dirty="0" smtClean="0">
                <a:solidFill>
                  <a:srgbClr val="FFFF00"/>
                </a:solidFill>
                <a:effectLst/>
              </a:rPr>
              <a:t>«Древний ужас»</a:t>
            </a:r>
            <a:endParaRPr lang="ru-RU" b="1" dirty="0">
              <a:solidFill>
                <a:srgbClr val="FFFF00"/>
              </a:solidFill>
              <a:effectLst/>
            </a:endParaRPr>
          </a:p>
        </p:txBody>
      </p:sp>
      <p:pic>
        <p:nvPicPr>
          <p:cNvPr id="5" name="Содержимое 4" descr="Автопортрет, 1893 год"/>
          <p:cNvPicPr>
            <a:picLocks noGrp="1"/>
          </p:cNvPicPr>
          <p:nvPr>
            <p:ph sz="half" idx="1"/>
          </p:nvPr>
        </p:nvPicPr>
        <p:blipFill>
          <a:blip r:embed="rId2"/>
          <a:stretch>
            <a:fillRect/>
          </a:stretch>
        </p:blipFill>
        <p:spPr bwMode="auto">
          <a:xfrm>
            <a:off x="1428750" y="2048669"/>
            <a:ext cx="2095500" cy="3629025"/>
          </a:xfrm>
          <a:prstGeom prst="rect">
            <a:avLst/>
          </a:prstGeom>
          <a:noFill/>
          <a:ln w="9525">
            <a:noFill/>
            <a:miter lim="800000"/>
            <a:headEnd/>
            <a:tailEnd/>
          </a:ln>
        </p:spPr>
      </p:pic>
      <p:pic>
        <p:nvPicPr>
          <p:cNvPr id="6" name="Содержимое 5" descr="http://upload.wikimedia.org/wikipedia/commons/thumb/6/65/Terror_Antiquus_by_L.Bakst_%281908%29.jpg/120px-Terror_Antiquus_by_L.Bakst_%281908%29.jpg"/>
          <p:cNvPicPr>
            <a:picLocks noGrp="1"/>
          </p:cNvPicPr>
          <p:nvPr>
            <p:ph sz="half" idx="2"/>
          </p:nvPr>
        </p:nvPicPr>
        <p:blipFill>
          <a:blip r:embed="rId3"/>
          <a:stretch>
            <a:fillRect/>
          </a:stretch>
        </p:blipFill>
        <p:spPr bwMode="auto">
          <a:xfrm>
            <a:off x="5905500" y="3151981"/>
            <a:ext cx="1524000" cy="14224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«Ужин» и портрет Зинаиды Гиппиус</a:t>
            </a:r>
            <a:endParaRPr lang="ru-RU" b="1" dirty="0">
              <a:solidFill>
                <a:srgbClr val="FFFF00"/>
              </a:solidFill>
              <a:effectLst/>
            </a:endParaRPr>
          </a:p>
        </p:txBody>
      </p:sp>
      <p:pic>
        <p:nvPicPr>
          <p:cNvPr id="5" name="Содержимое 4" descr="http://upload.wikimedia.org/wikipedia/commons/thumb/0/02/Bakst_Uzhin.jpg/79px-Bakst_Uzhin.jpg"/>
          <p:cNvPicPr>
            <a:picLocks noGrp="1"/>
          </p:cNvPicPr>
          <p:nvPr>
            <p:ph sz="half" idx="1"/>
          </p:nvPr>
        </p:nvPicPr>
        <p:blipFill>
          <a:blip r:embed="rId2"/>
          <a:srcRect/>
          <a:stretch>
            <a:fillRect/>
          </a:stretch>
        </p:blipFill>
        <p:spPr bwMode="auto">
          <a:xfrm>
            <a:off x="642910" y="1643050"/>
            <a:ext cx="3609995" cy="4500594"/>
          </a:xfrm>
          <a:prstGeom prst="rect">
            <a:avLst/>
          </a:prstGeom>
          <a:noFill/>
          <a:ln w="9525">
            <a:noFill/>
            <a:miter lim="800000"/>
            <a:headEnd/>
            <a:tailEnd/>
          </a:ln>
        </p:spPr>
      </p:pic>
      <p:pic>
        <p:nvPicPr>
          <p:cNvPr id="6" name="Содержимое 5" descr="File:Bakst Gippius.JPG"/>
          <p:cNvPicPr>
            <a:picLocks noGrp="1"/>
          </p:cNvPicPr>
          <p:nvPr>
            <p:ph sz="half" idx="2"/>
          </p:nvPr>
        </p:nvPicPr>
        <p:blipFill>
          <a:blip r:embed="rId3"/>
          <a:stretch>
            <a:fillRect/>
          </a:stretch>
        </p:blipFill>
        <p:spPr bwMode="auto">
          <a:xfrm>
            <a:off x="4763422" y="1600200"/>
            <a:ext cx="3808155" cy="4525963"/>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85728"/>
            <a:ext cx="8229600" cy="1143000"/>
          </a:xfrm>
        </p:spPr>
        <p:txBody>
          <a:bodyPr>
            <a:normAutofit fontScale="90000"/>
          </a:bodyPr>
          <a:lstStyle/>
          <a:p>
            <a:r>
              <a:rPr lang="ru-RU" sz="3200" b="1" dirty="0" smtClean="0">
                <a:solidFill>
                  <a:srgbClr val="FFFF00"/>
                </a:solidFill>
                <a:effectLst/>
              </a:rPr>
              <a:t>Евгений Лансере. Автопортрет и портрет иеромонаха </a:t>
            </a:r>
            <a:r>
              <a:rPr lang="ru-RU" sz="3200" b="1" dirty="0" err="1" smtClean="0">
                <a:solidFill>
                  <a:srgbClr val="FFFF00"/>
                </a:solidFill>
                <a:effectLst/>
              </a:rPr>
              <a:t>Макария</a:t>
            </a:r>
            <a:r>
              <a:rPr lang="ru-RU" sz="3200" b="1" dirty="0" smtClean="0">
                <a:solidFill>
                  <a:srgbClr val="FFFF00"/>
                </a:solidFill>
                <a:effectLst/>
              </a:rPr>
              <a:t> Египетского</a:t>
            </a:r>
            <a:endParaRPr lang="ru-RU" sz="3200" b="1" dirty="0">
              <a:solidFill>
                <a:srgbClr val="FFFF00"/>
              </a:solidFill>
              <a:effectLst/>
            </a:endParaRPr>
          </a:p>
        </p:txBody>
      </p:sp>
      <p:pic>
        <p:nvPicPr>
          <p:cNvPr id="5" name="Содержимое 4" descr="Фотография"/>
          <p:cNvPicPr>
            <a:picLocks noGrp="1"/>
          </p:cNvPicPr>
          <p:nvPr>
            <p:ph sz="half" idx="1"/>
          </p:nvPr>
        </p:nvPicPr>
        <p:blipFill>
          <a:blip r:embed="rId2"/>
          <a:stretch>
            <a:fillRect/>
          </a:stretch>
        </p:blipFill>
        <p:spPr bwMode="auto">
          <a:xfrm>
            <a:off x="785786" y="1714488"/>
            <a:ext cx="3071834" cy="4429156"/>
          </a:xfrm>
          <a:prstGeom prst="rect">
            <a:avLst/>
          </a:prstGeom>
          <a:noFill/>
          <a:ln w="9525">
            <a:noFill/>
            <a:miter lim="800000"/>
            <a:headEnd/>
            <a:tailEnd/>
          </a:ln>
        </p:spPr>
      </p:pic>
      <p:sp>
        <p:nvSpPr>
          <p:cNvPr id="4" name="Содержимое 3"/>
          <p:cNvSpPr>
            <a:spLocks noGrp="1"/>
          </p:cNvSpPr>
          <p:nvPr>
            <p:ph sz="half" idx="2"/>
          </p:nvPr>
        </p:nvSpPr>
        <p:spPr/>
        <p:txBody>
          <a:bodyPr/>
          <a:lstStyle/>
          <a:p>
            <a:endParaRPr lang="ru-RU" dirty="0" smtClean="0"/>
          </a:p>
          <a:p>
            <a:endParaRPr lang="ru-RU" dirty="0"/>
          </a:p>
        </p:txBody>
      </p:sp>
      <p:pic>
        <p:nvPicPr>
          <p:cNvPr id="6" name="Рисунок 5" descr="http://www.artsait.ru/art/l/lansere/img/17s.jpg"/>
          <p:cNvPicPr/>
          <p:nvPr/>
        </p:nvPicPr>
        <p:blipFill>
          <a:blip r:embed="rId3"/>
          <a:srcRect/>
          <a:stretch>
            <a:fillRect/>
          </a:stretch>
        </p:blipFill>
        <p:spPr bwMode="auto">
          <a:xfrm>
            <a:off x="4714876" y="1714488"/>
            <a:ext cx="3571890" cy="4429156"/>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«Хаджи-Мурат», «Санкт-Петербург»</a:t>
            </a:r>
            <a:endParaRPr lang="ru-RU" b="1" dirty="0">
              <a:solidFill>
                <a:srgbClr val="FFFF00"/>
              </a:solidFill>
              <a:effectLst/>
            </a:endParaRPr>
          </a:p>
        </p:txBody>
      </p:sp>
      <p:pic>
        <p:nvPicPr>
          <p:cNvPr id="5" name="Содержимое 4" descr="http://www.artsait.ru/art/l/lansere/img/11s.jpg"/>
          <p:cNvPicPr>
            <a:picLocks noGrp="1"/>
          </p:cNvPicPr>
          <p:nvPr>
            <p:ph sz="half" idx="1"/>
          </p:nvPr>
        </p:nvPicPr>
        <p:blipFill>
          <a:blip r:embed="rId2"/>
          <a:srcRect/>
          <a:stretch>
            <a:fillRect/>
          </a:stretch>
        </p:blipFill>
        <p:spPr bwMode="auto">
          <a:xfrm>
            <a:off x="928662" y="1857364"/>
            <a:ext cx="3071834" cy="4071966"/>
          </a:xfrm>
          <a:prstGeom prst="rect">
            <a:avLst/>
          </a:prstGeom>
          <a:noFill/>
          <a:ln w="9525">
            <a:noFill/>
            <a:miter lim="800000"/>
            <a:headEnd/>
            <a:tailEnd/>
          </a:ln>
        </p:spPr>
      </p:pic>
      <p:pic>
        <p:nvPicPr>
          <p:cNvPr id="6" name="Содержимое 5" descr="http://www.artsait.ru/art/l/lansere/img/8s.jpg"/>
          <p:cNvPicPr>
            <a:picLocks noGrp="1"/>
          </p:cNvPicPr>
          <p:nvPr>
            <p:ph sz="half" idx="2"/>
          </p:nvPr>
        </p:nvPicPr>
        <p:blipFill>
          <a:blip r:embed="rId3"/>
          <a:stretch>
            <a:fillRect/>
          </a:stretch>
        </p:blipFill>
        <p:spPr bwMode="auto">
          <a:xfrm>
            <a:off x="5953125" y="2967831"/>
            <a:ext cx="1428750" cy="17907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Александр Головин и его портрет В.Мейерхольда</a:t>
            </a:r>
            <a:endParaRPr lang="ru-RU" b="1" dirty="0">
              <a:solidFill>
                <a:srgbClr val="FFFF00"/>
              </a:solidFill>
              <a:effectLst/>
            </a:endParaRPr>
          </a:p>
        </p:txBody>
      </p:sp>
      <p:pic>
        <p:nvPicPr>
          <p:cNvPr id="5" name="Содержимое 4" descr="Портрет А. Головина. 1916. Фото М. А. Шерлинга. СПб."/>
          <p:cNvPicPr>
            <a:picLocks noGrp="1"/>
          </p:cNvPicPr>
          <p:nvPr>
            <p:ph sz="half" idx="1"/>
          </p:nvPr>
        </p:nvPicPr>
        <p:blipFill>
          <a:blip r:embed="rId2"/>
          <a:srcRect/>
          <a:stretch>
            <a:fillRect/>
          </a:stretch>
        </p:blipFill>
        <p:spPr bwMode="auto">
          <a:xfrm>
            <a:off x="642911" y="1714488"/>
            <a:ext cx="3357586" cy="4357718"/>
          </a:xfrm>
          <a:prstGeom prst="rect">
            <a:avLst/>
          </a:prstGeom>
          <a:noFill/>
          <a:ln w="9525">
            <a:noFill/>
            <a:miter lim="800000"/>
            <a:headEnd/>
            <a:tailEnd/>
          </a:ln>
        </p:spPr>
      </p:pic>
      <p:pic>
        <p:nvPicPr>
          <p:cNvPr id="6" name="Содержимое 5" descr="http://upload.wikimedia.org/wikipedia/commons/thumb/2/2f/Alexander_Y_Golovin_Portrait_of_Meyerhold.jpg/220px-Alexander_Y_Golovin_Portrait_of_Meyerhold.jpg"/>
          <p:cNvPicPr>
            <a:picLocks noGrp="1"/>
          </p:cNvPicPr>
          <p:nvPr>
            <p:ph sz="half" idx="2"/>
          </p:nvPr>
        </p:nvPicPr>
        <p:blipFill>
          <a:blip r:embed="rId3"/>
          <a:stretch>
            <a:fillRect/>
          </a:stretch>
        </p:blipFill>
        <p:spPr bwMode="auto">
          <a:xfrm>
            <a:off x="6332220" y="3473037"/>
            <a:ext cx="670560" cy="780288"/>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Константин Сомов и его портрет А.Блока</a:t>
            </a:r>
            <a:endParaRPr lang="ru-RU" b="1" dirty="0">
              <a:solidFill>
                <a:srgbClr val="FFFF00"/>
              </a:solidFill>
              <a:effectLst/>
            </a:endParaRPr>
          </a:p>
        </p:txBody>
      </p:sp>
      <p:pic>
        <p:nvPicPr>
          <p:cNvPr id="5" name="Содержимое 4" descr="К.А. Сомова"/>
          <p:cNvPicPr>
            <a:picLocks noGrp="1"/>
          </p:cNvPicPr>
          <p:nvPr>
            <p:ph sz="half" idx="1"/>
          </p:nvPr>
        </p:nvPicPr>
        <p:blipFill>
          <a:blip r:embed="rId2"/>
          <a:srcRect/>
          <a:stretch>
            <a:fillRect/>
          </a:stretch>
        </p:blipFill>
        <p:spPr bwMode="auto">
          <a:xfrm>
            <a:off x="928662" y="1928802"/>
            <a:ext cx="3071834" cy="4214842"/>
          </a:xfrm>
          <a:prstGeom prst="rect">
            <a:avLst/>
          </a:prstGeom>
          <a:noFill/>
          <a:ln w="9525">
            <a:noFill/>
            <a:miter lim="800000"/>
            <a:headEnd/>
            <a:tailEnd/>
          </a:ln>
        </p:spPr>
      </p:pic>
      <p:pic>
        <p:nvPicPr>
          <p:cNvPr id="6" name="Содержимое 5" descr="http://literatura5.narod.ru/blok.jpg"/>
          <p:cNvPicPr>
            <a:picLocks noGrp="1"/>
          </p:cNvPicPr>
          <p:nvPr>
            <p:ph sz="half" idx="2"/>
          </p:nvPr>
        </p:nvPicPr>
        <p:blipFill>
          <a:blip r:embed="rId3"/>
          <a:stretch>
            <a:fillRect/>
          </a:stretch>
        </p:blipFill>
        <p:spPr bwMode="auto">
          <a:xfrm>
            <a:off x="5295900" y="2015331"/>
            <a:ext cx="2743200" cy="36957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«Дама в </a:t>
            </a:r>
            <a:r>
              <a:rPr lang="ru-RU" b="1" dirty="0" err="1" smtClean="0">
                <a:solidFill>
                  <a:srgbClr val="FFFF00"/>
                </a:solidFill>
                <a:effectLst/>
              </a:rPr>
              <a:t>голубом</a:t>
            </a:r>
            <a:r>
              <a:rPr lang="ru-RU" b="1" dirty="0" smtClean="0">
                <a:solidFill>
                  <a:srgbClr val="FFFF00"/>
                </a:solidFill>
                <a:effectLst/>
              </a:rPr>
              <a:t>» и «Эхо прошедшего времени»</a:t>
            </a:r>
            <a:endParaRPr lang="ru-RU" b="1" dirty="0">
              <a:solidFill>
                <a:srgbClr val="FFFF00"/>
              </a:solidFill>
              <a:effectLst/>
            </a:endParaRPr>
          </a:p>
        </p:txBody>
      </p:sp>
      <p:pic>
        <p:nvPicPr>
          <p:cNvPr id="5" name="Содержимое 4" descr="Константин СОМОВ. Дама в голубом. 103Х103. Холст. Масло. 1900."/>
          <p:cNvPicPr>
            <a:picLocks noGrp="1"/>
          </p:cNvPicPr>
          <p:nvPr>
            <p:ph sz="half" idx="1"/>
          </p:nvPr>
        </p:nvPicPr>
        <p:blipFill>
          <a:blip r:embed="rId2"/>
          <a:stretch>
            <a:fillRect/>
          </a:stretch>
        </p:blipFill>
        <p:spPr bwMode="auto">
          <a:xfrm>
            <a:off x="457200" y="1843881"/>
            <a:ext cx="4038600" cy="4038600"/>
          </a:xfrm>
          <a:prstGeom prst="rect">
            <a:avLst/>
          </a:prstGeom>
          <a:noFill/>
          <a:ln w="9525">
            <a:noFill/>
            <a:miter lim="800000"/>
            <a:headEnd/>
            <a:tailEnd/>
          </a:ln>
        </p:spPr>
      </p:pic>
      <p:pic>
        <p:nvPicPr>
          <p:cNvPr id="6" name="Содержимое 5" descr="К. Сомов. Эхо прошедшего времени. 61Х64."/>
          <p:cNvPicPr>
            <a:picLocks noGrp="1"/>
          </p:cNvPicPr>
          <p:nvPr>
            <p:ph sz="half" idx="2"/>
          </p:nvPr>
        </p:nvPicPr>
        <p:blipFill>
          <a:blip r:embed="rId3"/>
          <a:stretch>
            <a:fillRect/>
          </a:stretch>
        </p:blipFill>
        <p:spPr bwMode="auto">
          <a:xfrm>
            <a:off x="4956001" y="1600200"/>
            <a:ext cx="3422997" cy="4525963"/>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Мстислав </a:t>
            </a:r>
            <a:r>
              <a:rPr lang="ru-RU" b="1" dirty="0" err="1" smtClean="0">
                <a:solidFill>
                  <a:srgbClr val="FFFF00"/>
                </a:solidFill>
                <a:effectLst/>
              </a:rPr>
              <a:t>Добужинский</a:t>
            </a:r>
            <a:r>
              <a:rPr lang="ru-RU" b="1" dirty="0" smtClean="0">
                <a:solidFill>
                  <a:srgbClr val="FFFF00"/>
                </a:solidFill>
                <a:effectLst/>
              </a:rPr>
              <a:t>. Автопортрет и </a:t>
            </a:r>
            <a:r>
              <a:rPr lang="ru-RU" b="1" dirty="0" err="1" smtClean="0">
                <a:solidFill>
                  <a:srgbClr val="FFFF00"/>
                </a:solidFill>
                <a:effectLst/>
              </a:rPr>
              <a:t>автошарж</a:t>
            </a:r>
            <a:endParaRPr lang="ru-RU" b="1" dirty="0">
              <a:solidFill>
                <a:srgbClr val="FFFF00"/>
              </a:solidFill>
              <a:effectLst/>
            </a:endParaRPr>
          </a:p>
        </p:txBody>
      </p:sp>
      <p:pic>
        <p:nvPicPr>
          <p:cNvPr id="5" name="Содержимое 4" descr="М. Добужинского"/>
          <p:cNvPicPr>
            <a:picLocks noGrp="1"/>
          </p:cNvPicPr>
          <p:nvPr>
            <p:ph sz="half" idx="1"/>
          </p:nvPr>
        </p:nvPicPr>
        <p:blipFill>
          <a:blip r:embed="rId2"/>
          <a:stretch>
            <a:fillRect/>
          </a:stretch>
        </p:blipFill>
        <p:spPr bwMode="auto">
          <a:xfrm>
            <a:off x="642910" y="1500174"/>
            <a:ext cx="4214842" cy="4429156"/>
          </a:xfrm>
          <a:prstGeom prst="rect">
            <a:avLst/>
          </a:prstGeom>
          <a:noFill/>
          <a:ln w="9525">
            <a:noFill/>
            <a:miter lim="800000"/>
            <a:headEnd/>
            <a:tailEnd/>
          </a:ln>
        </p:spPr>
      </p:pic>
      <p:pic>
        <p:nvPicPr>
          <p:cNvPr id="6" name="Содержимое 5" descr="http://www.artsait.ru/art/d/dobujinsky/img/3.jpg"/>
          <p:cNvPicPr>
            <a:picLocks noGrp="1"/>
          </p:cNvPicPr>
          <p:nvPr>
            <p:ph sz="half" idx="2"/>
          </p:nvPr>
        </p:nvPicPr>
        <p:blipFill>
          <a:blip r:embed="rId3"/>
          <a:stretch>
            <a:fillRect/>
          </a:stretch>
        </p:blipFill>
        <p:spPr bwMode="auto">
          <a:xfrm>
            <a:off x="5329748" y="1600200"/>
            <a:ext cx="2675504" cy="4525963"/>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0000"/>
                </a:solidFill>
              </a:rPr>
              <a:t>Певец Петербурга</a:t>
            </a:r>
            <a:endParaRPr lang="ru-RU" dirty="0">
              <a:solidFill>
                <a:srgbClr val="FF0000"/>
              </a:solidFill>
            </a:endParaRPr>
          </a:p>
        </p:txBody>
      </p:sp>
      <p:pic>
        <p:nvPicPr>
          <p:cNvPr id="4" name="Содержимое 3" descr="Петербург. Масло. 1914"/>
          <p:cNvPicPr>
            <a:picLocks noGrp="1"/>
          </p:cNvPicPr>
          <p:nvPr>
            <p:ph idx="1"/>
          </p:nvPr>
        </p:nvPicPr>
        <p:blipFill>
          <a:blip r:embed="rId2"/>
          <a:srcRect/>
          <a:stretch>
            <a:fillRect/>
          </a:stretch>
        </p:blipFill>
        <p:spPr bwMode="auto">
          <a:xfrm>
            <a:off x="1214414" y="1500174"/>
            <a:ext cx="2714644" cy="2928958"/>
          </a:xfrm>
          <a:prstGeom prst="rect">
            <a:avLst/>
          </a:prstGeom>
          <a:noFill/>
          <a:ln w="9525">
            <a:noFill/>
            <a:miter lim="800000"/>
            <a:headEnd/>
            <a:tailEnd/>
          </a:ln>
        </p:spPr>
      </p:pic>
      <p:pic>
        <p:nvPicPr>
          <p:cNvPr id="5" name="Рисунок 4" descr="Домик в Петербурге. Пастель, гуашь. 1905"/>
          <p:cNvPicPr/>
          <p:nvPr/>
        </p:nvPicPr>
        <p:blipFill>
          <a:blip r:embed="rId3"/>
          <a:srcRect/>
          <a:stretch>
            <a:fillRect/>
          </a:stretch>
        </p:blipFill>
        <p:spPr bwMode="auto">
          <a:xfrm>
            <a:off x="4786314" y="1500174"/>
            <a:ext cx="3686190" cy="2714644"/>
          </a:xfrm>
          <a:prstGeom prst="rect">
            <a:avLst/>
          </a:prstGeom>
          <a:noFill/>
          <a:ln w="9525">
            <a:noFill/>
            <a:miter lim="800000"/>
            <a:headEnd/>
            <a:tailEnd/>
          </a:ln>
        </p:spPr>
      </p:pic>
      <p:pic>
        <p:nvPicPr>
          <p:cNvPr id="6" name="Рисунок 5" descr="Уголок Петербурга. Пастель. 1904"/>
          <p:cNvPicPr/>
          <p:nvPr/>
        </p:nvPicPr>
        <p:blipFill>
          <a:blip r:embed="rId4"/>
          <a:srcRect/>
          <a:stretch>
            <a:fillRect/>
          </a:stretch>
        </p:blipFill>
        <p:spPr bwMode="auto">
          <a:xfrm>
            <a:off x="4000496" y="4429132"/>
            <a:ext cx="2962288" cy="2071702"/>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Эскизы костюмов к сказке «Свинопас»</a:t>
            </a:r>
            <a:endParaRPr lang="ru-RU" b="1" dirty="0">
              <a:solidFill>
                <a:srgbClr val="FFFF00"/>
              </a:solidFill>
              <a:effectLst/>
            </a:endParaRPr>
          </a:p>
        </p:txBody>
      </p:sp>
      <p:pic>
        <p:nvPicPr>
          <p:cNvPr id="5" name="Содержимое 4" descr="http://www.artsait.ru/art/d/dobujinsky/img/90s.jpg"/>
          <p:cNvPicPr>
            <a:picLocks noGrp="1"/>
          </p:cNvPicPr>
          <p:nvPr>
            <p:ph sz="half" idx="1"/>
          </p:nvPr>
        </p:nvPicPr>
        <p:blipFill>
          <a:blip r:embed="rId2"/>
          <a:stretch>
            <a:fillRect/>
          </a:stretch>
        </p:blipFill>
        <p:spPr bwMode="auto">
          <a:xfrm>
            <a:off x="1000100" y="1785926"/>
            <a:ext cx="2928958" cy="4143403"/>
          </a:xfrm>
          <a:prstGeom prst="rect">
            <a:avLst/>
          </a:prstGeom>
          <a:noFill/>
          <a:ln w="9525">
            <a:noFill/>
            <a:miter lim="800000"/>
            <a:headEnd/>
            <a:tailEnd/>
          </a:ln>
        </p:spPr>
      </p:pic>
      <p:pic>
        <p:nvPicPr>
          <p:cNvPr id="6" name="Содержимое 5" descr="http://www.artsait.ru/art/d/dobujinsky/img/91s.jpg"/>
          <p:cNvPicPr>
            <a:picLocks noGrp="1"/>
          </p:cNvPicPr>
          <p:nvPr>
            <p:ph sz="half" idx="2"/>
          </p:nvPr>
        </p:nvPicPr>
        <p:blipFill>
          <a:blip r:embed="rId3"/>
          <a:stretch>
            <a:fillRect/>
          </a:stretch>
        </p:blipFill>
        <p:spPr bwMode="auto">
          <a:xfrm>
            <a:off x="5715000" y="2275681"/>
            <a:ext cx="1905000" cy="31750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p:cNvPicPr>
            <a:picLocks noChangeAspect="1" noChangeArrowheads="1"/>
          </p:cNvPicPr>
          <p:nvPr/>
        </p:nvPicPr>
        <p:blipFill>
          <a:blip r:embed="rId2"/>
          <a:srcRect/>
          <a:stretch>
            <a:fillRect/>
          </a:stretch>
        </p:blipFill>
        <p:spPr bwMode="auto">
          <a:xfrm>
            <a:off x="0" y="-50800"/>
            <a:ext cx="9144000" cy="6959600"/>
          </a:xfrm>
          <a:prstGeom prst="rect">
            <a:avLst/>
          </a:prstGeom>
          <a:noFill/>
          <a:ln w="9525">
            <a:noFill/>
            <a:miter lim="800000"/>
            <a:headEnd/>
            <a:tailEnd/>
          </a:ln>
          <a:effectLst/>
        </p:spPr>
      </p:pic>
      <p:sp>
        <p:nvSpPr>
          <p:cNvPr id="13317" name="Text Box 5"/>
          <p:cNvSpPr txBox="1">
            <a:spLocks noChangeArrowheads="1"/>
          </p:cNvSpPr>
          <p:nvPr/>
        </p:nvSpPr>
        <p:spPr bwMode="auto">
          <a:xfrm>
            <a:off x="250825" y="5661025"/>
            <a:ext cx="3960813" cy="914400"/>
          </a:xfrm>
          <a:prstGeom prst="rect">
            <a:avLst/>
          </a:prstGeom>
          <a:noFill/>
          <a:ln w="9525">
            <a:noFill/>
            <a:miter lim="800000"/>
            <a:headEnd/>
            <a:tailEnd/>
          </a:ln>
          <a:effectLst/>
        </p:spPr>
        <p:txBody>
          <a:bodyPr>
            <a:spAutoFit/>
          </a:bodyPr>
          <a:lstStyle/>
          <a:p>
            <a:pPr>
              <a:spcBef>
                <a:spcPct val="50000"/>
              </a:spcBef>
            </a:pPr>
            <a:r>
              <a:rPr lang="ru-RU" sz="2400" b="1">
                <a:solidFill>
                  <a:srgbClr val="FFFF00"/>
                </a:solidFill>
                <a:latin typeface="Times New Roman" pitchFamily="18" charset="0"/>
              </a:rPr>
              <a:t>Севильский натюрморт.</a:t>
            </a:r>
            <a:r>
              <a:rPr lang="ru-RU" sz="2000" b="1">
                <a:solidFill>
                  <a:srgbClr val="FFFF00"/>
                </a:solidFill>
                <a:latin typeface="Times New Roman" pitchFamily="18" charset="0"/>
              </a:rPr>
              <a:t> </a:t>
            </a:r>
          </a:p>
          <a:p>
            <a:pPr>
              <a:spcBef>
                <a:spcPct val="50000"/>
              </a:spcBef>
            </a:pPr>
            <a:r>
              <a:rPr lang="ru-RU" sz="2000" b="1">
                <a:solidFill>
                  <a:srgbClr val="FFFF00"/>
                </a:solidFill>
                <a:latin typeface="Times New Roman" pitchFamily="18" charset="0"/>
              </a:rPr>
              <a:t>1911. Холст, масло. Эрмитаж.</a:t>
            </a:r>
          </a:p>
        </p:txBody>
      </p:sp>
    </p:spTree>
  </p:cSld>
  <p:clrMapOvr>
    <a:masterClrMapping/>
  </p:clrMapOvr>
  <p:transition>
    <p:newsflash/>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effectLst/>
              </a:rPr>
              <a:t>Александр Бенуа и его картина «Карлик»</a:t>
            </a:r>
            <a:endParaRPr lang="ru-RU" b="1" dirty="0">
              <a:solidFill>
                <a:srgbClr val="FFFF00"/>
              </a:solidFill>
              <a:effectLst/>
            </a:endParaRPr>
          </a:p>
        </p:txBody>
      </p:sp>
      <p:pic>
        <p:nvPicPr>
          <p:cNvPr id="5" name="Содержимое 4" descr="http://www.artsait.ru/art/b/benua/img/3s.jpg"/>
          <p:cNvPicPr>
            <a:picLocks noGrp="1"/>
          </p:cNvPicPr>
          <p:nvPr>
            <p:ph sz="half" idx="1"/>
          </p:nvPr>
        </p:nvPicPr>
        <p:blipFill>
          <a:blip r:embed="rId2"/>
          <a:srcRect/>
          <a:stretch>
            <a:fillRect/>
          </a:stretch>
        </p:blipFill>
        <p:spPr bwMode="auto">
          <a:xfrm>
            <a:off x="428596" y="1785926"/>
            <a:ext cx="3643337" cy="4143403"/>
          </a:xfrm>
          <a:prstGeom prst="rect">
            <a:avLst/>
          </a:prstGeom>
          <a:noFill/>
          <a:ln w="9525">
            <a:noFill/>
            <a:miter lim="800000"/>
            <a:headEnd/>
            <a:tailEnd/>
          </a:ln>
        </p:spPr>
      </p:pic>
      <p:pic>
        <p:nvPicPr>
          <p:cNvPr id="6" name="Содержимое 5" descr="http://www.artsait.ru/art/b/benua/img/7.jpg"/>
          <p:cNvPicPr>
            <a:picLocks noGrp="1"/>
          </p:cNvPicPr>
          <p:nvPr>
            <p:ph sz="half" idx="2"/>
          </p:nvPr>
        </p:nvPicPr>
        <p:blipFill>
          <a:blip r:embed="rId3"/>
          <a:stretch>
            <a:fillRect/>
          </a:stretch>
        </p:blipFill>
        <p:spPr bwMode="auto">
          <a:xfrm>
            <a:off x="4967317" y="1600200"/>
            <a:ext cx="3400365" cy="4525963"/>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FF00"/>
                </a:solidFill>
              </a:rPr>
              <a:t>«Берта» и портрет Остроумовой-Лебедевой</a:t>
            </a:r>
            <a:endParaRPr lang="ru-RU" b="1" dirty="0">
              <a:solidFill>
                <a:srgbClr val="FFFF00"/>
              </a:solidFill>
            </a:endParaRPr>
          </a:p>
        </p:txBody>
      </p:sp>
      <p:pic>
        <p:nvPicPr>
          <p:cNvPr id="5" name="Содержимое 4" descr="http://www.artsait.ru/art/b/benua/img/10s.jpg"/>
          <p:cNvPicPr>
            <a:picLocks noGrp="1"/>
          </p:cNvPicPr>
          <p:nvPr>
            <p:ph sz="half" idx="1"/>
          </p:nvPr>
        </p:nvPicPr>
        <p:blipFill>
          <a:blip r:embed="rId2"/>
          <a:srcRect/>
          <a:stretch>
            <a:fillRect/>
          </a:stretch>
        </p:blipFill>
        <p:spPr bwMode="auto">
          <a:xfrm>
            <a:off x="714348" y="1857364"/>
            <a:ext cx="3286147" cy="4071965"/>
          </a:xfrm>
          <a:prstGeom prst="rect">
            <a:avLst/>
          </a:prstGeom>
          <a:noFill/>
          <a:ln w="9525">
            <a:noFill/>
            <a:miter lim="800000"/>
            <a:headEnd/>
            <a:tailEnd/>
          </a:ln>
        </p:spPr>
      </p:pic>
      <p:pic>
        <p:nvPicPr>
          <p:cNvPr id="6" name="Содержимое 5" descr="http://www.artsait.ru/art/b/benua/img/15s.jpg"/>
          <p:cNvPicPr>
            <a:picLocks noGrp="1"/>
          </p:cNvPicPr>
          <p:nvPr>
            <p:ph sz="half" idx="2"/>
          </p:nvPr>
        </p:nvPicPr>
        <p:blipFill>
          <a:blip r:embed="rId3"/>
          <a:stretch>
            <a:fillRect/>
          </a:stretch>
        </p:blipFill>
        <p:spPr bwMode="auto">
          <a:xfrm>
            <a:off x="5953125" y="3105944"/>
            <a:ext cx="1428750" cy="1514475"/>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28"/>
            <a:ext cx="8229600" cy="1143000"/>
          </a:xfrm>
        </p:spPr>
        <p:txBody>
          <a:bodyPr>
            <a:normAutofit fontScale="90000"/>
          </a:bodyPr>
          <a:lstStyle/>
          <a:p>
            <a:r>
              <a:rPr lang="ru-RU" b="1" dirty="0" smtClean="0">
                <a:solidFill>
                  <a:srgbClr val="FFFF00"/>
                </a:solidFill>
                <a:effectLst/>
              </a:rPr>
              <a:t>Николай Рерих и картина «</a:t>
            </a:r>
            <a:r>
              <a:rPr lang="ru-RU" b="1" dirty="0" err="1" smtClean="0">
                <a:solidFill>
                  <a:srgbClr val="FFFF00"/>
                </a:solidFill>
                <a:effectLst/>
              </a:rPr>
              <a:t>Святогор</a:t>
            </a:r>
            <a:r>
              <a:rPr lang="ru-RU" b="1" dirty="0" smtClean="0">
                <a:solidFill>
                  <a:srgbClr val="FFFF00"/>
                </a:solidFill>
                <a:effectLst/>
              </a:rPr>
              <a:t>»</a:t>
            </a:r>
            <a:endParaRPr lang="ru-RU" b="1" dirty="0">
              <a:solidFill>
                <a:srgbClr val="FFFF00"/>
              </a:solidFill>
              <a:effectLst/>
            </a:endParaRPr>
          </a:p>
        </p:txBody>
      </p:sp>
      <p:pic>
        <p:nvPicPr>
          <p:cNvPr id="5" name="Содержимое 4" descr="http://www.artsait.ru/art/r/rerih/img/1sm.jpg"/>
          <p:cNvPicPr>
            <a:picLocks noGrp="1"/>
          </p:cNvPicPr>
          <p:nvPr>
            <p:ph sz="half" idx="1"/>
          </p:nvPr>
        </p:nvPicPr>
        <p:blipFill>
          <a:blip r:embed="rId2"/>
          <a:stretch>
            <a:fillRect/>
          </a:stretch>
        </p:blipFill>
        <p:spPr bwMode="auto">
          <a:xfrm>
            <a:off x="457200" y="1814076"/>
            <a:ext cx="4038600" cy="4098210"/>
          </a:xfrm>
          <a:prstGeom prst="rect">
            <a:avLst/>
          </a:prstGeom>
          <a:noFill/>
          <a:ln w="9525">
            <a:noFill/>
            <a:miter lim="800000"/>
            <a:headEnd/>
            <a:tailEnd/>
          </a:ln>
        </p:spPr>
      </p:pic>
      <p:pic>
        <p:nvPicPr>
          <p:cNvPr id="6" name="Содержимое 5" descr="http://www.artsait.ru/art/r/rerih/img/92s.jpg"/>
          <p:cNvPicPr>
            <a:picLocks noGrp="1"/>
          </p:cNvPicPr>
          <p:nvPr>
            <p:ph sz="half" idx="2"/>
          </p:nvPr>
        </p:nvPicPr>
        <p:blipFill>
          <a:blip r:embed="rId3"/>
          <a:stretch>
            <a:fillRect/>
          </a:stretch>
        </p:blipFill>
        <p:spPr bwMode="auto">
          <a:xfrm>
            <a:off x="5715000" y="2612231"/>
            <a:ext cx="1905000" cy="25019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FF00"/>
                </a:solidFill>
                <a:effectLst/>
              </a:rPr>
              <a:t>«Ведущая» и «Витязь»</a:t>
            </a:r>
            <a:endParaRPr lang="ru-RU" b="1" dirty="0">
              <a:solidFill>
                <a:srgbClr val="FFFF00"/>
              </a:solidFill>
              <a:effectLst/>
            </a:endParaRPr>
          </a:p>
        </p:txBody>
      </p:sp>
      <p:pic>
        <p:nvPicPr>
          <p:cNvPr id="5" name="Содержимое 4" descr="http://www.artsait.ru/art/r/rerih/img/8s.jpg"/>
          <p:cNvPicPr>
            <a:picLocks noGrp="1"/>
          </p:cNvPicPr>
          <p:nvPr>
            <p:ph sz="half" idx="1"/>
          </p:nvPr>
        </p:nvPicPr>
        <p:blipFill>
          <a:blip r:embed="rId2"/>
          <a:stretch>
            <a:fillRect/>
          </a:stretch>
        </p:blipFill>
        <p:spPr bwMode="auto">
          <a:xfrm>
            <a:off x="1762124" y="2276872"/>
            <a:ext cx="3025899" cy="2672159"/>
          </a:xfrm>
          <a:prstGeom prst="rect">
            <a:avLst/>
          </a:prstGeom>
          <a:noFill/>
          <a:ln w="9525">
            <a:noFill/>
            <a:miter lim="800000"/>
            <a:headEnd/>
            <a:tailEnd/>
          </a:ln>
        </p:spPr>
      </p:pic>
      <p:pic>
        <p:nvPicPr>
          <p:cNvPr id="6" name="Содержимое 5" descr="http://www.artsait.ru/art/r/rerih/img/14s.jpg"/>
          <p:cNvPicPr>
            <a:picLocks noGrp="1"/>
          </p:cNvPicPr>
          <p:nvPr>
            <p:ph sz="half" idx="2"/>
          </p:nvPr>
        </p:nvPicPr>
        <p:blipFill>
          <a:blip r:embed="rId3"/>
          <a:stretch>
            <a:fillRect/>
          </a:stretch>
        </p:blipFill>
        <p:spPr bwMode="auto">
          <a:xfrm>
            <a:off x="5715000" y="1958181"/>
            <a:ext cx="1905000" cy="38100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«Гималаи»</a:t>
            </a:r>
            <a:endParaRPr lang="ru-RU" b="1" dirty="0">
              <a:solidFill>
                <a:srgbClr val="FF0000"/>
              </a:solidFill>
            </a:endParaRPr>
          </a:p>
        </p:txBody>
      </p:sp>
      <p:pic>
        <p:nvPicPr>
          <p:cNvPr id="4" name="Содержимое 3" descr="http://www.artsait.ru/art/r/rerih/img/17s.jpg"/>
          <p:cNvPicPr>
            <a:picLocks noGrp="1"/>
          </p:cNvPicPr>
          <p:nvPr>
            <p:ph idx="1"/>
          </p:nvPr>
        </p:nvPicPr>
        <p:blipFill>
          <a:blip r:embed="rId2"/>
          <a:stretch>
            <a:fillRect/>
          </a:stretch>
        </p:blipFill>
        <p:spPr bwMode="auto">
          <a:xfrm>
            <a:off x="3619500" y="3389312"/>
            <a:ext cx="1905000" cy="11303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rPr>
              <a:t>«Гималаи, освещенные солнцем»</a:t>
            </a:r>
            <a:endParaRPr lang="ru-RU" b="1" dirty="0">
              <a:solidFill>
                <a:srgbClr val="FF0000"/>
              </a:solidFill>
            </a:endParaRPr>
          </a:p>
        </p:txBody>
      </p:sp>
      <p:sp>
        <p:nvSpPr>
          <p:cNvPr id="3" name="Содержимое 2"/>
          <p:cNvSpPr>
            <a:spLocks noGrp="1"/>
          </p:cNvSpPr>
          <p:nvPr>
            <p:ph idx="1"/>
          </p:nvPr>
        </p:nvSpPr>
        <p:spPr/>
        <p:txBody>
          <a:bodyPr/>
          <a:lstStyle/>
          <a:p>
            <a:pPr algn="ctr">
              <a:buNone/>
            </a:pPr>
            <a:endParaRPr lang="ru-RU" dirty="0"/>
          </a:p>
        </p:txBody>
      </p:sp>
      <p:pic>
        <p:nvPicPr>
          <p:cNvPr id="4" name="Рисунок 3" descr="http://www.artsait.ru/art/r/rerih/img/19s.jpg"/>
          <p:cNvPicPr/>
          <p:nvPr/>
        </p:nvPicPr>
        <p:blipFill>
          <a:blip r:embed="rId2"/>
          <a:srcRect/>
          <a:stretch>
            <a:fillRect/>
          </a:stretch>
        </p:blipFill>
        <p:spPr bwMode="auto">
          <a:xfrm>
            <a:off x="1500166" y="1643050"/>
            <a:ext cx="6429419" cy="428628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FF0000"/>
                </a:solidFill>
              </a:rPr>
              <a:t>Живопись постмодернизма</a:t>
            </a:r>
            <a:endParaRPr lang="ru-RU" dirty="0">
              <a:solidFill>
                <a:srgbClr val="FF0000"/>
              </a:solidFill>
            </a:endParaRPr>
          </a:p>
        </p:txBody>
      </p:sp>
      <p:sp>
        <p:nvSpPr>
          <p:cNvPr id="2" name="Содержимое 1"/>
          <p:cNvSpPr>
            <a:spLocks noGrp="1"/>
          </p:cNvSpPr>
          <p:nvPr>
            <p:ph idx="1"/>
          </p:nvPr>
        </p:nvSpPr>
        <p:spPr>
          <a:xfrm>
            <a:off x="457200" y="1481328"/>
            <a:ext cx="4186238" cy="4525963"/>
          </a:xfrm>
        </p:spPr>
        <p:txBody>
          <a:bodyPr>
            <a:normAutofit fontScale="85000" lnSpcReduction="20000"/>
          </a:bodyPr>
          <a:lstStyle/>
          <a:p>
            <a:pPr algn="just"/>
            <a:r>
              <a:rPr lang="ru-RU" sz="2400" b="1" i="1" dirty="0" smtClean="0">
                <a:solidFill>
                  <a:srgbClr val="660066"/>
                </a:solidFill>
              </a:rPr>
              <a:t> </a:t>
            </a:r>
            <a:r>
              <a:rPr lang="ru-RU" sz="2800" b="1" dirty="0" smtClean="0"/>
              <a:t>Появление постмодернизма можно датировать со времен послевоенного бума в Соединенных Штатах (с конца 1940-х — начала 1950-х гг.), а во Франции — с установления Пятой республики (1958 г.). Впервые понятие «постмодернизм» в смысле, приближенном к сегодняшнему, употребил в 1946 г. Арнольд Тойнби. </a:t>
            </a:r>
            <a:endParaRPr lang="ru-RU" dirty="0"/>
          </a:p>
        </p:txBody>
      </p:sp>
      <p:pic>
        <p:nvPicPr>
          <p:cNvPr id="4" name="Picture 9" descr="дэвид салле"/>
          <p:cNvPicPr>
            <a:picLocks noChangeAspect="1" noChangeArrowheads="1"/>
          </p:cNvPicPr>
          <p:nvPr/>
        </p:nvPicPr>
        <p:blipFill>
          <a:blip r:embed="rId2"/>
          <a:srcRect/>
          <a:stretch>
            <a:fillRect/>
          </a:stretch>
        </p:blipFill>
        <p:spPr>
          <a:xfrm>
            <a:off x="5214942" y="2285991"/>
            <a:ext cx="3590931" cy="2602487"/>
          </a:xfrm>
          <a:prstGeom prst="rect">
            <a:avLst/>
          </a:prstGeom>
          <a:noFill/>
        </p:spPr>
      </p:pic>
      <p:sp>
        <p:nvSpPr>
          <p:cNvPr id="5" name="Прямоугольник 4"/>
          <p:cNvSpPr/>
          <p:nvPr/>
        </p:nvSpPr>
        <p:spPr>
          <a:xfrm>
            <a:off x="5143504" y="5072073"/>
            <a:ext cx="3714776" cy="784830"/>
          </a:xfrm>
          <a:prstGeom prst="rect">
            <a:avLst/>
          </a:prstGeom>
        </p:spPr>
        <p:txBody>
          <a:bodyPr wrap="square">
            <a:spAutoFit/>
          </a:bodyPr>
          <a:lstStyle/>
          <a:p>
            <a:pPr algn="ctr">
              <a:spcBef>
                <a:spcPct val="50000"/>
              </a:spcBef>
            </a:pPr>
            <a:r>
              <a:rPr lang="ru-RU" b="1" dirty="0" smtClean="0"/>
              <a:t>Дэвид </a:t>
            </a:r>
            <a:r>
              <a:rPr lang="ru-RU" b="1" dirty="0" err="1" smtClean="0"/>
              <a:t>Салле</a:t>
            </a:r>
            <a:r>
              <a:rPr lang="ru-RU" b="1" dirty="0" smtClean="0"/>
              <a:t>. </a:t>
            </a:r>
          </a:p>
          <a:p>
            <a:pPr algn="ctr">
              <a:spcBef>
                <a:spcPct val="50000"/>
              </a:spcBef>
            </a:pPr>
            <a:r>
              <a:rPr lang="ru-RU" b="1" dirty="0" smtClean="0"/>
              <a:t>Ангелы под дождем. 1998</a:t>
            </a:r>
            <a:endParaRPr lang="ru-RU" b="1" dirty="0"/>
          </a:p>
        </p:txBody>
      </p:sp>
    </p:spTree>
  </p:cSld>
  <p:clrMapOvr>
    <a:masterClrMapping/>
  </p:clrMapOvr>
  <p:transition>
    <p:newsflash/>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28596" y="285728"/>
            <a:ext cx="8372476" cy="1143000"/>
          </a:xfrm>
        </p:spPr>
        <p:txBody>
          <a:bodyPr>
            <a:normAutofit/>
          </a:bodyPr>
          <a:lstStyle/>
          <a:p>
            <a:pPr algn="ctr"/>
            <a:r>
              <a:rPr lang="ru-RU" sz="3200" dirty="0" smtClean="0">
                <a:solidFill>
                  <a:srgbClr val="FFFF00"/>
                </a:solidFill>
                <a:effectLst/>
              </a:rPr>
              <a:t>«Мотыльки» </a:t>
            </a:r>
            <a:r>
              <a:rPr lang="ru-RU" sz="3200" dirty="0" err="1" smtClean="0">
                <a:solidFill>
                  <a:srgbClr val="FFFF00"/>
                </a:solidFill>
                <a:effectLst/>
              </a:rPr>
              <a:t>Е.Ляшко</a:t>
            </a:r>
            <a:r>
              <a:rPr lang="ru-RU" sz="3200" dirty="0" smtClean="0">
                <a:solidFill>
                  <a:srgbClr val="FFFF00"/>
                </a:solidFill>
                <a:effectLst/>
              </a:rPr>
              <a:t> и «Солнечная девушка О.Ларионовой</a:t>
            </a:r>
            <a:endParaRPr lang="ru-RU" sz="3200" dirty="0">
              <a:solidFill>
                <a:srgbClr val="FFFF00"/>
              </a:solidFill>
              <a:effectLst/>
            </a:endParaRPr>
          </a:p>
        </p:txBody>
      </p:sp>
      <p:pic>
        <p:nvPicPr>
          <p:cNvPr id="5" name="Picture 15" descr="09"/>
          <p:cNvPicPr>
            <a:picLocks noGrp="1" noChangeAspect="1" noChangeArrowheads="1"/>
          </p:cNvPicPr>
          <p:nvPr>
            <p:ph sz="half" idx="1"/>
          </p:nvPr>
        </p:nvPicPr>
        <p:blipFill>
          <a:blip r:embed="rId2"/>
          <a:srcRect/>
          <a:stretch>
            <a:fillRect/>
          </a:stretch>
        </p:blipFill>
        <p:spPr>
          <a:xfrm>
            <a:off x="757920" y="1500174"/>
            <a:ext cx="3340110" cy="4500594"/>
          </a:xfrm>
          <a:noFill/>
        </p:spPr>
      </p:pic>
      <p:pic>
        <p:nvPicPr>
          <p:cNvPr id="6" name="Picture 18" descr="larionova_02"/>
          <p:cNvPicPr>
            <a:picLocks noGrp="1" noChangeAspect="1" noChangeArrowheads="1"/>
          </p:cNvPicPr>
          <p:nvPr>
            <p:ph sz="half" idx="2"/>
          </p:nvPr>
        </p:nvPicPr>
        <p:blipFill>
          <a:blip r:embed="rId3"/>
          <a:stretch>
            <a:fillRect/>
          </a:stretch>
        </p:blipFill>
        <p:spPr>
          <a:xfrm>
            <a:off x="4676076" y="1600200"/>
            <a:ext cx="3982847" cy="4525963"/>
          </a:xfrm>
          <a:noFill/>
        </p:spPr>
      </p:pic>
    </p:spTree>
  </p:cSld>
  <p:clrMapOvr>
    <a:masterClrMapping/>
  </p:clrMapOvr>
  <p:transition>
    <p:newsflash/>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smtClean="0">
                <a:solidFill>
                  <a:srgbClr val="FF0000"/>
                </a:solidFill>
                <a:effectLst/>
              </a:rPr>
              <a:t>Модернизм в декоративно-прикладном искусстве </a:t>
            </a:r>
            <a:endParaRPr lang="ru-RU" dirty="0">
              <a:solidFill>
                <a:srgbClr val="FF0000"/>
              </a:solidFill>
              <a:effectLst/>
            </a:endParaRPr>
          </a:p>
        </p:txBody>
      </p:sp>
      <p:pic>
        <p:nvPicPr>
          <p:cNvPr id="4" name="Picture 4" descr="Галле"/>
          <p:cNvPicPr>
            <a:picLocks noGrp="1" noChangeAspect="1" noChangeArrowheads="1"/>
          </p:cNvPicPr>
          <p:nvPr>
            <p:ph idx="1"/>
          </p:nvPr>
        </p:nvPicPr>
        <p:blipFill>
          <a:blip r:embed="rId2" cstate="print"/>
          <a:stretch>
            <a:fillRect/>
          </a:stretch>
        </p:blipFill>
        <p:spPr bwMode="auto">
          <a:xfrm>
            <a:off x="2520950" y="1789112"/>
            <a:ext cx="4102100" cy="4330700"/>
          </a:xfrm>
          <a:prstGeom prst="rect">
            <a:avLst/>
          </a:prstGeom>
          <a:noFill/>
        </p:spPr>
      </p:pic>
    </p:spTree>
  </p:cSld>
  <p:clrMapOvr>
    <a:masterClrMapping/>
  </p:clrMapOvr>
  <p:transition>
    <p:newsflash/>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solidFill>
                  <a:srgbClr val="FF0000"/>
                </a:solidFill>
              </a:rPr>
              <a:t>Работа Галле</a:t>
            </a:r>
            <a:endParaRPr lang="ru-RU" dirty="0">
              <a:solidFill>
                <a:srgbClr val="FF0000"/>
              </a:solidFill>
            </a:endParaRPr>
          </a:p>
        </p:txBody>
      </p:sp>
      <p:sp>
        <p:nvSpPr>
          <p:cNvPr id="2" name="Содержимое 1"/>
          <p:cNvSpPr>
            <a:spLocks noGrp="1"/>
          </p:cNvSpPr>
          <p:nvPr>
            <p:ph idx="1"/>
          </p:nvPr>
        </p:nvSpPr>
        <p:spPr>
          <a:xfrm>
            <a:off x="457200" y="1481328"/>
            <a:ext cx="4829180" cy="4525963"/>
          </a:xfrm>
        </p:spPr>
        <p:txBody>
          <a:bodyPr>
            <a:normAutofit fontScale="62500" lnSpcReduction="20000"/>
          </a:bodyPr>
          <a:lstStyle/>
          <a:p>
            <a:pPr algn="just">
              <a:lnSpc>
                <a:spcPct val="80000"/>
              </a:lnSpc>
            </a:pPr>
            <a:endParaRPr lang="ru-RU" sz="2800" b="1" dirty="0" smtClean="0"/>
          </a:p>
          <a:p>
            <a:pPr algn="just">
              <a:lnSpc>
                <a:spcPct val="80000"/>
              </a:lnSpc>
            </a:pPr>
            <a:r>
              <a:rPr lang="ru-RU" sz="2800" b="1" dirty="0" smtClean="0"/>
              <a:t>На рубеже Х</a:t>
            </a:r>
            <a:r>
              <a:rPr lang="en-US" sz="2800" b="1" dirty="0" smtClean="0"/>
              <a:t>I</a:t>
            </a:r>
            <a:r>
              <a:rPr lang="ru-RU" sz="2800" b="1" dirty="0" smtClean="0"/>
              <a:t>Х—ХХ вв. был также совершен настоящий переворот в области декоративно-прикладного искусства и дизайна. В изготовлении ювелирных изделий, мебели, тканей, обоев, декоративного убранства интерьеров ощущались черты и признаки стиля модерн.</a:t>
            </a:r>
          </a:p>
          <a:p>
            <a:pPr algn="just">
              <a:lnSpc>
                <a:spcPct val="80000"/>
              </a:lnSpc>
            </a:pPr>
            <a:r>
              <a:rPr lang="ru-RU" sz="2800" b="1" i="1" dirty="0" smtClean="0"/>
              <a:t>Эмиль Галле</a:t>
            </a:r>
            <a:r>
              <a:rPr lang="ru-RU" sz="2800" b="1" dirty="0" smtClean="0"/>
              <a:t> (1846—1904) — французский художник по стеклу, </a:t>
            </a:r>
            <a:r>
              <a:rPr lang="ru-RU" sz="2800" b="1" dirty="0" err="1" smtClean="0"/>
              <a:t>керамист</a:t>
            </a:r>
            <a:r>
              <a:rPr lang="ru-RU" sz="2800" b="1" dirty="0" smtClean="0"/>
              <a:t>, автор проектов мебели, один из основателей знаменитой школы декоративно-прикладного искусства в городе Нанси. девизом представителей этой школы стали слова: «Наши корни лежат на пороге лесов, во мху и у края пруда. Темы и сюжеты для произведений Галле черпал в мире природы. Вазы из многослойного стекла с резьбой, травлением, гравировкой и аппликацией современники образно называли «поэмами из стекла». </a:t>
            </a:r>
          </a:p>
          <a:p>
            <a:endParaRPr lang="ru-RU" dirty="0"/>
          </a:p>
        </p:txBody>
      </p:sp>
      <p:pic>
        <p:nvPicPr>
          <p:cNvPr id="4" name="Picture 5" descr="Галле"/>
          <p:cNvPicPr>
            <a:picLocks noChangeAspect="1" noChangeArrowheads="1"/>
          </p:cNvPicPr>
          <p:nvPr/>
        </p:nvPicPr>
        <p:blipFill>
          <a:blip r:embed="rId2" cstate="print"/>
          <a:srcRect/>
          <a:stretch>
            <a:fillRect/>
          </a:stretch>
        </p:blipFill>
        <p:spPr bwMode="auto">
          <a:xfrm>
            <a:off x="6072198" y="2071678"/>
            <a:ext cx="2492375" cy="3213100"/>
          </a:xfrm>
          <a:prstGeom prst="rect">
            <a:avLst/>
          </a:prstGeom>
          <a:noFill/>
        </p:spPr>
      </p:pic>
    </p:spTree>
  </p:cSld>
  <p:clrMapOvr>
    <a:masterClrMapping/>
  </p:clrMapOvr>
  <p:transition>
    <p:newsfla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p:cNvPicPr>
            <a:picLocks noChangeAspect="1" noChangeArrowheads="1"/>
          </p:cNvPicPr>
          <p:nvPr/>
        </p:nvPicPr>
        <p:blipFill>
          <a:blip r:embed="rId2"/>
          <a:srcRect/>
          <a:stretch>
            <a:fillRect/>
          </a:stretch>
        </p:blipFill>
        <p:spPr bwMode="auto">
          <a:xfrm>
            <a:off x="-180975" y="-177800"/>
            <a:ext cx="9144000" cy="7035800"/>
          </a:xfrm>
          <a:prstGeom prst="rect">
            <a:avLst/>
          </a:prstGeom>
          <a:noFill/>
          <a:ln w="9525">
            <a:noFill/>
            <a:miter lim="800000"/>
            <a:headEnd/>
            <a:tailEnd/>
          </a:ln>
          <a:effectLst/>
        </p:spPr>
      </p:pic>
      <p:sp>
        <p:nvSpPr>
          <p:cNvPr id="14341" name="Text Box 5"/>
          <p:cNvSpPr txBox="1">
            <a:spLocks noChangeArrowheads="1"/>
          </p:cNvSpPr>
          <p:nvPr/>
        </p:nvSpPr>
        <p:spPr bwMode="auto">
          <a:xfrm>
            <a:off x="0" y="5949950"/>
            <a:ext cx="5724525" cy="869950"/>
          </a:xfrm>
          <a:prstGeom prst="rect">
            <a:avLst/>
          </a:prstGeom>
          <a:noFill/>
          <a:ln w="9525">
            <a:noFill/>
            <a:miter lim="800000"/>
            <a:headEnd/>
            <a:tailEnd/>
          </a:ln>
          <a:effectLst/>
        </p:spPr>
        <p:txBody>
          <a:bodyPr>
            <a:spAutoFit/>
          </a:bodyPr>
          <a:lstStyle/>
          <a:p>
            <a:pPr>
              <a:spcBef>
                <a:spcPct val="50000"/>
              </a:spcBef>
            </a:pPr>
            <a:r>
              <a:rPr lang="ru-RU" sz="2400" b="1">
                <a:solidFill>
                  <a:srgbClr val="FFFF00"/>
                </a:solidFill>
                <a:latin typeface="Times New Roman" pitchFamily="18" charset="0"/>
              </a:rPr>
              <a:t>Испанский натюрморт (Севилья II).</a:t>
            </a:r>
            <a:r>
              <a:rPr lang="ru-RU" b="1">
                <a:solidFill>
                  <a:srgbClr val="FFFF00"/>
                </a:solidFill>
                <a:latin typeface="Times New Roman" pitchFamily="18" charset="0"/>
              </a:rPr>
              <a:t> </a:t>
            </a:r>
          </a:p>
          <a:p>
            <a:pPr>
              <a:spcBef>
                <a:spcPct val="50000"/>
              </a:spcBef>
            </a:pPr>
            <a:r>
              <a:rPr lang="ru-RU" b="1">
                <a:solidFill>
                  <a:srgbClr val="FFFF00"/>
                </a:solidFill>
                <a:latin typeface="Times New Roman" pitchFamily="18" charset="0"/>
              </a:rPr>
              <a:t>1911. Холст, масло. Эрмитаж.</a:t>
            </a:r>
          </a:p>
        </p:txBody>
      </p:sp>
    </p:spTree>
  </p:cSld>
  <p:clrMapOvr>
    <a:masterClrMapping/>
  </p:clrMapOvr>
  <p:transition>
    <p:newsflash/>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solidFill>
                  <a:srgbClr val="FFFF00"/>
                </a:solidFill>
              </a:rPr>
              <a:t>Работы Галле</a:t>
            </a:r>
            <a:endParaRPr lang="ru-RU" dirty="0">
              <a:solidFill>
                <a:srgbClr val="FFFF00"/>
              </a:solidFill>
            </a:endParaRPr>
          </a:p>
        </p:txBody>
      </p:sp>
      <p:pic>
        <p:nvPicPr>
          <p:cNvPr id="5" name="Picture 4" descr="Галле"/>
          <p:cNvPicPr>
            <a:picLocks noGrp="1" noChangeAspect="1" noChangeArrowheads="1"/>
          </p:cNvPicPr>
          <p:nvPr>
            <p:ph sz="half" idx="1"/>
          </p:nvPr>
        </p:nvPicPr>
        <p:blipFill>
          <a:blip r:embed="rId2" cstate="print"/>
          <a:stretch>
            <a:fillRect/>
          </a:stretch>
        </p:blipFill>
        <p:spPr bwMode="auto">
          <a:xfrm>
            <a:off x="457200" y="1949493"/>
            <a:ext cx="4038600" cy="3827376"/>
          </a:xfrm>
          <a:prstGeom prst="rect">
            <a:avLst/>
          </a:prstGeom>
          <a:noFill/>
        </p:spPr>
      </p:pic>
      <p:pic>
        <p:nvPicPr>
          <p:cNvPr id="6" name="Picture 5" descr="Галле"/>
          <p:cNvPicPr>
            <a:picLocks noGrp="1" noChangeAspect="1" noChangeArrowheads="1"/>
          </p:cNvPicPr>
          <p:nvPr>
            <p:ph sz="half" idx="2"/>
          </p:nvPr>
        </p:nvPicPr>
        <p:blipFill>
          <a:blip r:embed="rId3" cstate="print"/>
          <a:stretch>
            <a:fillRect/>
          </a:stretch>
        </p:blipFill>
        <p:spPr bwMode="auto">
          <a:xfrm>
            <a:off x="5220824" y="1600200"/>
            <a:ext cx="2893351" cy="4525963"/>
          </a:xfrm>
          <a:prstGeom prst="rect">
            <a:avLst/>
          </a:prstGeom>
          <a:noFill/>
        </p:spPr>
      </p:pic>
    </p:spTree>
  </p:cSld>
  <p:clrMapOvr>
    <a:masterClrMapping/>
  </p:clrMapOvr>
  <p:transition>
    <p:newsflash/>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solidFill>
                  <a:srgbClr val="FFFF00"/>
                </a:solidFill>
              </a:rPr>
              <a:t>Стулья Макинтоша</a:t>
            </a:r>
            <a:endParaRPr lang="ru-RU" dirty="0">
              <a:solidFill>
                <a:srgbClr val="FFFF00"/>
              </a:solidFill>
            </a:endParaRPr>
          </a:p>
        </p:txBody>
      </p:sp>
      <p:pic>
        <p:nvPicPr>
          <p:cNvPr id="5" name="Picture 5"/>
          <p:cNvPicPr>
            <a:picLocks noGrp="1" noChangeAspect="1" noChangeArrowheads="1"/>
          </p:cNvPicPr>
          <p:nvPr>
            <p:ph sz="half" idx="1"/>
          </p:nvPr>
        </p:nvPicPr>
        <p:blipFill>
          <a:blip r:embed="rId2" cstate="print"/>
          <a:srcRect/>
          <a:stretch>
            <a:fillRect/>
          </a:stretch>
        </p:blipFill>
        <p:spPr bwMode="auto">
          <a:xfrm>
            <a:off x="500034" y="1500174"/>
            <a:ext cx="2210428" cy="4525962"/>
          </a:xfrm>
          <a:prstGeom prst="rect">
            <a:avLst/>
          </a:prstGeom>
          <a:noFill/>
          <a:ln w="9525">
            <a:noFill/>
            <a:miter lim="800000"/>
            <a:headEnd/>
            <a:tailEnd/>
          </a:ln>
          <a:effectLst/>
        </p:spPr>
      </p:pic>
      <p:pic>
        <p:nvPicPr>
          <p:cNvPr id="6" name="Picture 8"/>
          <p:cNvPicPr>
            <a:picLocks noGrp="1" noChangeAspect="1" noChangeArrowheads="1"/>
          </p:cNvPicPr>
          <p:nvPr>
            <p:ph sz="half" idx="2"/>
          </p:nvPr>
        </p:nvPicPr>
        <p:blipFill>
          <a:blip r:embed="rId3" cstate="print"/>
          <a:srcRect/>
          <a:stretch>
            <a:fillRect/>
          </a:stretch>
        </p:blipFill>
        <p:spPr bwMode="auto">
          <a:xfrm>
            <a:off x="2786050" y="1571612"/>
            <a:ext cx="2832100" cy="4483100"/>
          </a:xfrm>
          <a:prstGeom prst="rect">
            <a:avLst/>
          </a:prstGeom>
          <a:noFill/>
          <a:ln w="9525">
            <a:noFill/>
            <a:miter lim="800000"/>
            <a:headEnd/>
            <a:tailEnd/>
          </a:ln>
          <a:effectLst/>
        </p:spPr>
      </p:pic>
      <p:sp>
        <p:nvSpPr>
          <p:cNvPr id="7" name="Прямоугольник 6"/>
          <p:cNvSpPr/>
          <p:nvPr/>
        </p:nvSpPr>
        <p:spPr>
          <a:xfrm>
            <a:off x="5857884" y="1571613"/>
            <a:ext cx="2928958" cy="5078313"/>
          </a:xfrm>
          <a:prstGeom prst="rect">
            <a:avLst/>
          </a:prstGeom>
        </p:spPr>
        <p:txBody>
          <a:bodyPr wrap="square">
            <a:spAutoFit/>
          </a:bodyPr>
          <a:lstStyle/>
          <a:p>
            <a:pPr algn="just"/>
            <a:r>
              <a:rPr lang="ru-RU" b="1" dirty="0" smtClean="0"/>
              <a:t>Творчество шотландского архитектора, дизайнера интерьера, живописца и графика Чарльза </a:t>
            </a:r>
            <a:r>
              <a:rPr lang="ru-RU" b="1" dirty="0" err="1" smtClean="0"/>
              <a:t>Ренни</a:t>
            </a:r>
            <a:r>
              <a:rPr lang="ru-RU" b="1" dirty="0" smtClean="0"/>
              <a:t> Макинтоша также проходило в рамках модерна. Стулья с высоко поднятыми вверх спинками. Шкафчики с прямоугольным контуром органично включены </a:t>
            </a:r>
            <a:r>
              <a:rPr lang="ru-RU" b="1" dirty="0" err="1" smtClean="0"/>
              <a:t>вв</a:t>
            </a:r>
            <a:r>
              <a:rPr lang="ru-RU" b="1" dirty="0" smtClean="0"/>
              <a:t> архитектурное пространство интерьера.</a:t>
            </a:r>
            <a:endParaRPr lang="ru-RU" b="1" dirty="0"/>
          </a:p>
        </p:txBody>
      </p:sp>
    </p:spTree>
  </p:cSld>
  <p:clrMapOvr>
    <a:masterClrMapping/>
  </p:clrMapOvr>
  <p:transition>
    <p:newsflash/>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solidFill>
                  <a:srgbClr val="FFFF00"/>
                </a:solidFill>
              </a:rPr>
              <a:t>Абажур Тиффани</a:t>
            </a:r>
            <a:endParaRPr lang="ru-RU" dirty="0">
              <a:solidFill>
                <a:srgbClr val="FFFF00"/>
              </a:solidFill>
            </a:endParaRPr>
          </a:p>
        </p:txBody>
      </p:sp>
      <p:sp>
        <p:nvSpPr>
          <p:cNvPr id="2" name="Содержимое 1"/>
          <p:cNvSpPr>
            <a:spLocks noGrp="1"/>
          </p:cNvSpPr>
          <p:nvPr>
            <p:ph sz="half" idx="1"/>
          </p:nvPr>
        </p:nvSpPr>
        <p:spPr/>
        <p:txBody>
          <a:bodyPr>
            <a:normAutofit fontScale="55000" lnSpcReduction="20000"/>
          </a:bodyPr>
          <a:lstStyle/>
          <a:p>
            <a:pPr algn="just"/>
            <a:r>
              <a:rPr lang="ru-RU" b="1" dirty="0" smtClean="0"/>
              <a:t>Американский художник Луис-Комфорт Тиффани (1848—1933) сумел довести производство предметов из стекла до высокого художественного уровня. Яркие, красочные витражи с «павлиньим узором», вазы и лампы с распускающимися на тонких стеблях нежными бутонами экзотических цветов принесли художнику мировую известность. В своих произведениях он добивался самой разнообразной цветовой гам- мы: от легких, пастельных до ярко фосфоресцирующих тонов (отсюда название «пламенеющее стекло» Тиффани). Один из современников справедливо отмечал: «Глядя на витражи Тиффани, кажется, будто это кусочек неба, цветочная клумба или собрание драгоценных камней, переплавленных и превращенных в стекло».</a:t>
            </a:r>
          </a:p>
          <a:p>
            <a:endParaRPr lang="ru-RU" dirty="0"/>
          </a:p>
        </p:txBody>
      </p:sp>
      <p:pic>
        <p:nvPicPr>
          <p:cNvPr id="5" name="Picture 4" descr="Тиффани"/>
          <p:cNvPicPr>
            <a:picLocks noGrp="1" noChangeAspect="1" noChangeArrowheads="1"/>
          </p:cNvPicPr>
          <p:nvPr>
            <p:ph sz="half" idx="2"/>
          </p:nvPr>
        </p:nvPicPr>
        <p:blipFill>
          <a:blip r:embed="rId2" cstate="print"/>
          <a:stretch>
            <a:fillRect/>
          </a:stretch>
        </p:blipFill>
        <p:spPr bwMode="auto">
          <a:xfrm>
            <a:off x="4776968" y="1600200"/>
            <a:ext cx="3781064" cy="4525963"/>
          </a:xfrm>
          <a:prstGeom prst="rect">
            <a:avLst/>
          </a:prstGeom>
          <a:noFill/>
        </p:spPr>
      </p:pic>
    </p:spTree>
  </p:cSld>
  <p:clrMapOvr>
    <a:masterClrMapping/>
  </p:clrMapOvr>
  <p:transition>
    <p:newsflash/>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dirty="0" smtClean="0">
                <a:solidFill>
                  <a:srgbClr val="FFFF00"/>
                </a:solidFill>
              </a:rPr>
              <a:t>Лампы Тиффани: Десять лилий и Водяные лилии</a:t>
            </a:r>
            <a:endParaRPr lang="ru-RU" dirty="0">
              <a:solidFill>
                <a:srgbClr val="FFFF00"/>
              </a:solidFill>
            </a:endParaRPr>
          </a:p>
        </p:txBody>
      </p:sp>
      <p:pic>
        <p:nvPicPr>
          <p:cNvPr id="5" name="Picture 4" descr="Тиффани"/>
          <p:cNvPicPr>
            <a:picLocks noGrp="1" noChangeAspect="1" noChangeArrowheads="1"/>
          </p:cNvPicPr>
          <p:nvPr>
            <p:ph sz="half" idx="1"/>
          </p:nvPr>
        </p:nvPicPr>
        <p:blipFill>
          <a:blip r:embed="rId2" cstate="print"/>
          <a:stretch>
            <a:fillRect/>
          </a:stretch>
        </p:blipFill>
        <p:spPr bwMode="auto">
          <a:xfrm>
            <a:off x="776727" y="1600200"/>
            <a:ext cx="3399546" cy="4525963"/>
          </a:xfrm>
          <a:prstGeom prst="rect">
            <a:avLst/>
          </a:prstGeom>
          <a:noFill/>
        </p:spPr>
      </p:pic>
      <p:pic>
        <p:nvPicPr>
          <p:cNvPr id="6" name="Picture 6"/>
          <p:cNvPicPr>
            <a:picLocks noGrp="1" noChangeAspect="1" noChangeArrowheads="1"/>
          </p:cNvPicPr>
          <p:nvPr>
            <p:ph sz="half" idx="2"/>
          </p:nvPr>
        </p:nvPicPr>
        <p:blipFill>
          <a:blip r:embed="rId3" cstate="print"/>
          <a:stretch>
            <a:fillRect/>
          </a:stretch>
        </p:blipFill>
        <p:spPr bwMode="auto">
          <a:xfrm>
            <a:off x="5017179" y="1600200"/>
            <a:ext cx="3300641" cy="4525963"/>
          </a:xfrm>
          <a:prstGeom prst="rect">
            <a:avLst/>
          </a:prstGeom>
          <a:noFill/>
          <a:ln w="9525">
            <a:noFill/>
            <a:miter lim="800000"/>
            <a:headEnd/>
            <a:tailEnd/>
          </a:ln>
          <a:effectLst/>
        </p:spPr>
      </p:pic>
    </p:spTree>
  </p:cSld>
  <p:clrMapOvr>
    <a:masterClrMapping/>
  </p:clrMapOvr>
  <p:transition>
    <p:newsflash/>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solidFill>
                  <a:srgbClr val="FFFF00"/>
                </a:solidFill>
              </a:rPr>
              <a:t>Лампы Тиффани</a:t>
            </a:r>
            <a:endParaRPr lang="ru-RU" dirty="0">
              <a:solidFill>
                <a:srgbClr val="FFFF00"/>
              </a:solidFill>
            </a:endParaRPr>
          </a:p>
        </p:txBody>
      </p:sp>
      <p:pic>
        <p:nvPicPr>
          <p:cNvPr id="5" name="Содержимое 4" descr="Tiffany-style Red Maple"/>
          <p:cNvPicPr>
            <a:picLocks noGrp="1"/>
          </p:cNvPicPr>
          <p:nvPr>
            <p:ph sz="half" idx="1"/>
          </p:nvPr>
        </p:nvPicPr>
        <p:blipFill>
          <a:blip r:embed="rId2"/>
          <a:stretch>
            <a:fillRect/>
          </a:stretch>
        </p:blipFill>
        <p:spPr bwMode="auto">
          <a:xfrm>
            <a:off x="787400" y="2161381"/>
            <a:ext cx="3378200" cy="3403600"/>
          </a:xfrm>
          <a:prstGeom prst="rect">
            <a:avLst/>
          </a:prstGeom>
          <a:noFill/>
          <a:ln w="9525">
            <a:noFill/>
            <a:miter lim="800000"/>
            <a:headEnd/>
            <a:tailEnd/>
          </a:ln>
        </p:spPr>
      </p:pic>
      <p:pic>
        <p:nvPicPr>
          <p:cNvPr id="6" name="Содержимое 5" descr="Original Tiffany's Dragonfly lamp"/>
          <p:cNvPicPr>
            <a:picLocks noGrp="1"/>
          </p:cNvPicPr>
          <p:nvPr>
            <p:ph sz="half" idx="2"/>
          </p:nvPr>
        </p:nvPicPr>
        <p:blipFill>
          <a:blip r:embed="rId3"/>
          <a:stretch>
            <a:fillRect/>
          </a:stretch>
        </p:blipFill>
        <p:spPr bwMode="auto">
          <a:xfrm>
            <a:off x="4989052" y="1600200"/>
            <a:ext cx="3356895" cy="4525963"/>
          </a:xfrm>
          <a:prstGeom prst="rect">
            <a:avLst/>
          </a:prstGeom>
          <a:noFill/>
          <a:ln w="9525">
            <a:noFill/>
            <a:miter lim="800000"/>
            <a:headEnd/>
            <a:tailEnd/>
          </a:ln>
        </p:spPr>
      </p:pic>
    </p:spTree>
  </p:cSld>
  <p:clrMapOvr>
    <a:masterClrMapping/>
  </p:clrMapOvr>
  <p:transition>
    <p:newsflash/>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solidFill>
                  <a:srgbClr val="FFFF00"/>
                </a:solidFill>
              </a:rPr>
              <a:t>Вазы в стиле модерн</a:t>
            </a:r>
            <a:endParaRPr lang="ru-RU" dirty="0">
              <a:solidFill>
                <a:srgbClr val="FFFF00"/>
              </a:solidFill>
            </a:endParaRPr>
          </a:p>
        </p:txBody>
      </p:sp>
      <p:pic>
        <p:nvPicPr>
          <p:cNvPr id="5" name="Содержимое 4" descr="Зеленая ваза в серебре"/>
          <p:cNvPicPr>
            <a:picLocks noGrp="1"/>
          </p:cNvPicPr>
          <p:nvPr>
            <p:ph sz="half" idx="1"/>
          </p:nvPr>
        </p:nvPicPr>
        <p:blipFill>
          <a:blip r:embed="rId2"/>
          <a:stretch>
            <a:fillRect/>
          </a:stretch>
        </p:blipFill>
        <p:spPr bwMode="auto">
          <a:xfrm>
            <a:off x="1167022" y="1600200"/>
            <a:ext cx="2618956" cy="4525963"/>
          </a:xfrm>
          <a:prstGeom prst="rect">
            <a:avLst/>
          </a:prstGeom>
          <a:noFill/>
          <a:ln w="9525">
            <a:noFill/>
            <a:miter lim="800000"/>
            <a:headEnd/>
            <a:tailEnd/>
          </a:ln>
        </p:spPr>
      </p:pic>
      <p:pic>
        <p:nvPicPr>
          <p:cNvPr id="6" name="Содержимое 5" descr="Ваза Art Nouveau 1900 года"/>
          <p:cNvPicPr>
            <a:picLocks noGrp="1"/>
          </p:cNvPicPr>
          <p:nvPr>
            <p:ph sz="half" idx="2"/>
          </p:nvPr>
        </p:nvPicPr>
        <p:blipFill>
          <a:blip r:embed="rId3"/>
          <a:stretch>
            <a:fillRect/>
          </a:stretch>
        </p:blipFill>
        <p:spPr bwMode="auto">
          <a:xfrm>
            <a:off x="5481637" y="2196306"/>
            <a:ext cx="2371725" cy="3333750"/>
          </a:xfrm>
          <a:prstGeom prst="rect">
            <a:avLst/>
          </a:prstGeom>
          <a:noFill/>
          <a:ln w="9525">
            <a:noFill/>
            <a:miter lim="800000"/>
            <a:headEnd/>
            <a:tailEnd/>
          </a:ln>
        </p:spPr>
      </p:pic>
    </p:spTree>
  </p:cSld>
  <p:clrMapOvr>
    <a:masterClrMapping/>
  </p:clrMapOvr>
  <p:transition>
    <p:newsflash/>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solidFill>
                  <a:srgbClr val="FFFF00"/>
                </a:solidFill>
              </a:rPr>
              <a:t>Вазы в стиле модерн</a:t>
            </a:r>
            <a:endParaRPr lang="ru-RU" dirty="0">
              <a:solidFill>
                <a:srgbClr val="FFFF00"/>
              </a:solidFill>
            </a:endParaRPr>
          </a:p>
        </p:txBody>
      </p:sp>
      <p:pic>
        <p:nvPicPr>
          <p:cNvPr id="5" name="Содержимое 4" descr="Ваза в серебряных накладках"/>
          <p:cNvPicPr>
            <a:picLocks noGrp="1"/>
          </p:cNvPicPr>
          <p:nvPr>
            <p:ph sz="half" idx="1"/>
          </p:nvPr>
        </p:nvPicPr>
        <p:blipFill>
          <a:blip r:embed="rId2"/>
          <a:stretch>
            <a:fillRect/>
          </a:stretch>
        </p:blipFill>
        <p:spPr bwMode="auto">
          <a:xfrm>
            <a:off x="812543" y="1600200"/>
            <a:ext cx="3327913" cy="4525963"/>
          </a:xfrm>
          <a:prstGeom prst="rect">
            <a:avLst/>
          </a:prstGeom>
          <a:noFill/>
          <a:ln w="9525">
            <a:noFill/>
            <a:miter lim="800000"/>
            <a:headEnd/>
            <a:tailEnd/>
          </a:ln>
        </p:spPr>
      </p:pic>
      <p:pic>
        <p:nvPicPr>
          <p:cNvPr id="6" name="Содержимое 5" descr="Ваза  Вюртембергской фабрики"/>
          <p:cNvPicPr>
            <a:picLocks noGrp="1"/>
          </p:cNvPicPr>
          <p:nvPr>
            <p:ph sz="half" idx="2"/>
          </p:nvPr>
        </p:nvPicPr>
        <p:blipFill>
          <a:blip r:embed="rId3"/>
          <a:stretch>
            <a:fillRect/>
          </a:stretch>
        </p:blipFill>
        <p:spPr bwMode="auto">
          <a:xfrm>
            <a:off x="5066479" y="1600200"/>
            <a:ext cx="3202041" cy="4525963"/>
          </a:xfrm>
          <a:prstGeom prst="rect">
            <a:avLst/>
          </a:prstGeom>
          <a:noFill/>
          <a:ln w="9525">
            <a:noFill/>
            <a:miter lim="800000"/>
            <a:headEnd/>
            <a:tailEnd/>
          </a:ln>
        </p:spPr>
      </p:pic>
    </p:spTree>
  </p:cSld>
  <p:clrMapOvr>
    <a:masterClrMapping/>
  </p:clrMapOvr>
  <p:transition>
    <p:newsflash/>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Стул и стол в стиле модерн</a:t>
            </a:r>
            <a:endParaRPr lang="ru-RU" dirty="0"/>
          </a:p>
        </p:txBody>
      </p:sp>
      <p:pic>
        <p:nvPicPr>
          <p:cNvPr id="5" name="Содержимое 4" descr="http://www.obstanovka.com/wp-content/uploads/2014/01/kant_chair_1.jpg"/>
          <p:cNvPicPr>
            <a:picLocks noGrp="1"/>
          </p:cNvPicPr>
          <p:nvPr>
            <p:ph sz="half" idx="1"/>
          </p:nvPr>
        </p:nvPicPr>
        <p:blipFill>
          <a:blip r:embed="rId2"/>
          <a:stretch>
            <a:fillRect/>
          </a:stretch>
        </p:blipFill>
        <p:spPr bwMode="auto">
          <a:xfrm>
            <a:off x="457200" y="1843881"/>
            <a:ext cx="4038600" cy="4038600"/>
          </a:xfrm>
          <a:prstGeom prst="rect">
            <a:avLst/>
          </a:prstGeom>
          <a:noFill/>
          <a:ln w="9525">
            <a:noFill/>
            <a:miter lim="800000"/>
            <a:headEnd/>
            <a:tailEnd/>
          </a:ln>
        </p:spPr>
      </p:pic>
      <p:pic>
        <p:nvPicPr>
          <p:cNvPr id="6" name="Содержимое 5" descr="http://www.obstanovka.com/wp-content/uploads/2014/01/puzzle_table_1.jpg"/>
          <p:cNvPicPr>
            <a:picLocks noGrp="1"/>
          </p:cNvPicPr>
          <p:nvPr>
            <p:ph sz="half" idx="2"/>
          </p:nvPr>
        </p:nvPicPr>
        <p:blipFill>
          <a:blip r:embed="rId3"/>
          <a:stretch>
            <a:fillRect/>
          </a:stretch>
        </p:blipFill>
        <p:spPr bwMode="auto">
          <a:xfrm>
            <a:off x="4648200" y="1843881"/>
            <a:ext cx="4038600" cy="4038600"/>
          </a:xfrm>
          <a:prstGeom prst="rect">
            <a:avLst/>
          </a:prstGeom>
          <a:noFill/>
          <a:ln w="9525">
            <a:noFill/>
            <a:miter lim="800000"/>
            <a:headEnd/>
            <a:tailEnd/>
          </a:ln>
        </p:spPr>
      </p:pic>
    </p:spTree>
  </p:cSld>
  <p:clrMapOvr>
    <a:masterClrMapping/>
  </p:clrMapOvr>
  <p:transition>
    <p:newsflash/>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71472" y="285728"/>
            <a:ext cx="8229600" cy="1143000"/>
          </a:xfrm>
        </p:spPr>
        <p:txBody>
          <a:bodyPr>
            <a:normAutofit fontScale="90000"/>
          </a:bodyPr>
          <a:lstStyle/>
          <a:p>
            <a:r>
              <a:rPr lang="ru-RU" dirty="0" smtClean="0">
                <a:solidFill>
                  <a:srgbClr val="FF0000"/>
                </a:solidFill>
              </a:rPr>
              <a:t>Ювелирные изделия в стиле модерн</a:t>
            </a:r>
            <a:endParaRPr lang="ru-RU" dirty="0">
              <a:solidFill>
                <a:srgbClr val="FF0000"/>
              </a:solidFill>
            </a:endParaRPr>
          </a:p>
        </p:txBody>
      </p:sp>
      <p:pic>
        <p:nvPicPr>
          <p:cNvPr id="4" name="Содержимое 3" descr="http://dic.academic.ru/pictures/enc_pictures/i_721.jpg"/>
          <p:cNvPicPr>
            <a:picLocks noGrp="1"/>
          </p:cNvPicPr>
          <p:nvPr>
            <p:ph idx="1"/>
          </p:nvPr>
        </p:nvPicPr>
        <p:blipFill>
          <a:blip r:embed="rId2"/>
          <a:srcRect/>
          <a:stretch>
            <a:fillRect/>
          </a:stretch>
        </p:blipFill>
        <p:spPr bwMode="auto">
          <a:xfrm>
            <a:off x="2357422" y="1571612"/>
            <a:ext cx="1428760" cy="3500462"/>
          </a:xfrm>
          <a:prstGeom prst="rect">
            <a:avLst/>
          </a:prstGeom>
          <a:noFill/>
          <a:ln w="9525">
            <a:noFill/>
            <a:miter lim="800000"/>
            <a:headEnd/>
            <a:tailEnd/>
          </a:ln>
        </p:spPr>
      </p:pic>
      <p:pic>
        <p:nvPicPr>
          <p:cNvPr id="5" name="Рисунок 4" descr="Волнистая линия стала своеобразным символом искусства модерна, она как"/>
          <p:cNvPicPr/>
          <p:nvPr/>
        </p:nvPicPr>
        <p:blipFill>
          <a:blip r:embed="rId3"/>
          <a:srcRect/>
          <a:stretch>
            <a:fillRect/>
          </a:stretch>
        </p:blipFill>
        <p:spPr bwMode="auto">
          <a:xfrm>
            <a:off x="285720" y="1500174"/>
            <a:ext cx="1885950" cy="3629025"/>
          </a:xfrm>
          <a:prstGeom prst="rect">
            <a:avLst/>
          </a:prstGeom>
          <a:noFill/>
          <a:ln w="9525">
            <a:noFill/>
            <a:miter lim="800000"/>
            <a:headEnd/>
            <a:tailEnd/>
          </a:ln>
        </p:spPr>
      </p:pic>
      <p:pic>
        <p:nvPicPr>
          <p:cNvPr id="6" name="Рисунок 5" descr="Волнистая линия стала своеобразным символом искусства модерна, она как"/>
          <p:cNvPicPr/>
          <p:nvPr/>
        </p:nvPicPr>
        <p:blipFill>
          <a:blip r:embed="rId4"/>
          <a:srcRect/>
          <a:stretch>
            <a:fillRect/>
          </a:stretch>
        </p:blipFill>
        <p:spPr bwMode="auto">
          <a:xfrm>
            <a:off x="4357686" y="1714488"/>
            <a:ext cx="2076450" cy="2543784"/>
          </a:xfrm>
          <a:prstGeom prst="rect">
            <a:avLst/>
          </a:prstGeom>
          <a:noFill/>
          <a:ln w="9525">
            <a:noFill/>
            <a:miter lim="800000"/>
            <a:headEnd/>
            <a:tailEnd/>
          </a:ln>
        </p:spPr>
      </p:pic>
      <p:pic>
        <p:nvPicPr>
          <p:cNvPr id="7" name="Рисунок 6" descr="Рене Лалик. Подвеска"/>
          <p:cNvPicPr/>
          <p:nvPr/>
        </p:nvPicPr>
        <p:blipFill>
          <a:blip r:embed="rId5"/>
          <a:srcRect/>
          <a:stretch>
            <a:fillRect/>
          </a:stretch>
        </p:blipFill>
        <p:spPr bwMode="auto">
          <a:xfrm>
            <a:off x="6643702" y="1714489"/>
            <a:ext cx="2252662" cy="3357586"/>
          </a:xfrm>
          <a:prstGeom prst="rect">
            <a:avLst/>
          </a:prstGeom>
          <a:noFill/>
          <a:ln w="9525">
            <a:noFill/>
            <a:miter lim="800000"/>
            <a:headEnd/>
            <a:tailEnd/>
          </a:ln>
        </p:spPr>
      </p:pic>
    </p:spTree>
  </p:cSld>
  <p:clrMapOvr>
    <a:masterClrMapping/>
  </p:clrMapOvr>
  <p:transition>
    <p:newsflash/>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smtClean="0">
                <a:solidFill>
                  <a:srgbClr val="FF0000"/>
                </a:solidFill>
              </a:rPr>
              <a:t>Брошь Рене </a:t>
            </a:r>
            <a:r>
              <a:rPr lang="ru-RU" dirty="0" err="1" smtClean="0">
                <a:solidFill>
                  <a:srgbClr val="FF0000"/>
                </a:solidFill>
              </a:rPr>
              <a:t>Лалика</a:t>
            </a:r>
            <a:r>
              <a:rPr lang="ru-RU" dirty="0" smtClean="0">
                <a:solidFill>
                  <a:srgbClr val="FF0000"/>
                </a:solidFill>
              </a:rPr>
              <a:t> в стиле модерн </a:t>
            </a:r>
            <a:endParaRPr lang="ru-RU" dirty="0">
              <a:solidFill>
                <a:srgbClr val="FF0000"/>
              </a:solidFill>
            </a:endParaRPr>
          </a:p>
        </p:txBody>
      </p:sp>
      <p:pic>
        <p:nvPicPr>
          <p:cNvPr id="4" name="Содержимое 3" descr="Рене Лалик. Пряжка"/>
          <p:cNvPicPr>
            <a:picLocks noGrp="1"/>
          </p:cNvPicPr>
          <p:nvPr>
            <p:ph idx="1"/>
          </p:nvPr>
        </p:nvPicPr>
        <p:blipFill>
          <a:blip r:embed="rId2"/>
          <a:stretch>
            <a:fillRect/>
          </a:stretch>
        </p:blipFill>
        <p:spPr bwMode="auto">
          <a:xfrm>
            <a:off x="1143000" y="1731962"/>
            <a:ext cx="6858000" cy="4445000"/>
          </a:xfrm>
          <a:prstGeom prst="rect">
            <a:avLst/>
          </a:prstGeom>
          <a:noFill/>
          <a:ln w="9525">
            <a:noFill/>
            <a:miter lim="800000"/>
            <a:headEnd/>
            <a:tailEnd/>
          </a:ln>
        </p:spPr>
      </p:pic>
    </p:spTree>
  </p:cSld>
  <p:clrMapOvr>
    <a:masterClrMapping/>
  </p:clrMapOvr>
  <p:transition>
    <p:newsflash/>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302</TotalTime>
  <Words>2314</Words>
  <Application>Microsoft Office PowerPoint</Application>
  <PresentationFormat>Экран (4:3)</PresentationFormat>
  <Paragraphs>153</Paragraphs>
  <Slides>107</Slides>
  <Notes>1</Notes>
  <HiddenSlides>0</HiddenSlides>
  <MMClips>5</MMClips>
  <ScaleCrop>false</ScaleCrop>
  <HeadingPairs>
    <vt:vector size="6" baseType="variant">
      <vt:variant>
        <vt:lpstr>Использованные шрифты</vt:lpstr>
      </vt:variant>
      <vt:variant>
        <vt:i4>10</vt:i4>
      </vt:variant>
      <vt:variant>
        <vt:lpstr>Тема</vt:lpstr>
      </vt:variant>
      <vt:variant>
        <vt:i4>1</vt:i4>
      </vt:variant>
      <vt:variant>
        <vt:lpstr>Заголовки слайдов</vt:lpstr>
      </vt:variant>
      <vt:variant>
        <vt:i4>107</vt:i4>
      </vt:variant>
    </vt:vector>
  </HeadingPairs>
  <TitlesOfParts>
    <vt:vector size="118" baseType="lpstr">
      <vt:lpstr>Arial</vt:lpstr>
      <vt:lpstr>Arial Black</vt:lpstr>
      <vt:lpstr>Book Antiqua</vt:lpstr>
      <vt:lpstr>Calibri</vt:lpstr>
      <vt:lpstr>Footlight MT Light</vt:lpstr>
      <vt:lpstr>Lucida Sans</vt:lpstr>
      <vt:lpstr>Times New Roman</vt:lpstr>
      <vt:lpstr>Wingdings</vt:lpstr>
      <vt:lpstr>Wingdings 2</vt:lpstr>
      <vt:lpstr>Wingdings 3</vt:lpstr>
      <vt:lpstr>Апекс</vt:lpstr>
      <vt:lpstr>Триумф модернизма. ХХ век</vt:lpstr>
      <vt:lpstr>   Последняя цель искусства - пересоздание жизни. Андрей Белый  </vt:lpstr>
      <vt:lpstr>Зарождение модернизма</vt:lpstr>
      <vt:lpstr>Что такое фовизм</vt:lpstr>
      <vt:lpstr>Анри Матисс. Автопортрет в полосатой майке</vt:lpstr>
      <vt:lpstr>Презентация PowerPoint</vt:lpstr>
      <vt:lpstr>Презентация PowerPoint</vt:lpstr>
      <vt:lpstr>Презентация PowerPoint</vt:lpstr>
      <vt:lpstr>Презентация PowerPoint</vt:lpstr>
      <vt:lpstr>Презентация PowerPoint</vt:lpstr>
      <vt:lpstr>Портрет Андре Дерена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 художественном языке</vt:lpstr>
      <vt:lpstr> Кубизм </vt:lpstr>
      <vt:lpstr>История кубизма</vt:lpstr>
      <vt:lpstr>Пикассо Пабло (1881-1973 гг.)</vt:lpstr>
      <vt:lpstr>Два автопортрета Пикассо</vt:lpstr>
      <vt:lpstr>Завтрак слепого</vt:lpstr>
      <vt:lpstr>Розовый период. Девочка на шаре. Акробаты</vt:lpstr>
      <vt:lpstr>Классический период. Женщины, бегущие по берегу</vt:lpstr>
      <vt:lpstr>Кубический период. Столик в кафе. Дружба</vt:lpstr>
      <vt:lpstr>Что изображено на картине?</vt:lpstr>
      <vt:lpstr>Портрет Амбруаза Воллара</vt:lpstr>
      <vt:lpstr>Третий автопортрет</vt:lpstr>
      <vt:lpstr>Что изображено на картине?</vt:lpstr>
      <vt:lpstr>«Герника»  Пикассо</vt:lpstr>
      <vt:lpstr>Плачущая женщина. Человек в золотом шлеме</vt:lpstr>
      <vt:lpstr>Поцелуй</vt:lpstr>
      <vt:lpstr>Брак Жорж (1882-1963 гг.)</vt:lpstr>
      <vt:lpstr>Кларнет и бутылка рома на камине. Женщина с мандолиной</vt:lpstr>
      <vt:lpstr>Грис Хуан (1887-1927 гг.)</vt:lpstr>
      <vt:lpstr>Мужчина в кафе</vt:lpstr>
      <vt:lpstr>Сюрреализм, Дадаизм </vt:lpstr>
      <vt:lpstr>Обнаженная, спускающаяся по лестнице  Дюшана Марселя. Абстрактная композиция Жана Арпа</vt:lpstr>
      <vt:lpstr>Дадаистские артобъекты</vt:lpstr>
      <vt:lpstr> Миро Жоан (1893-1983 гг.)  Три персонажа, любящие ночь </vt:lpstr>
      <vt:lpstr>При любом испытании</vt:lpstr>
      <vt:lpstr>Дали Сальвадор (1904-1989 гг.)</vt:lpstr>
      <vt:lpstr>Искушение святого Антония</vt:lpstr>
      <vt:lpstr>"Моя жена, обнаженная, смотрит на собственное тело, ставшее лесенкой, тремя позвонками колонны, небом   и архитектурой"</vt:lpstr>
      <vt:lpstr>Портрет Пикассо</vt:lpstr>
      <vt:lpstr>«Мелкие останки» и «Симбиоз женщины и животного»</vt:lpstr>
      <vt:lpstr>Портрет Поля Элюара</vt:lpstr>
      <vt:lpstr>«Просвещенные удовольствия»</vt:lpstr>
      <vt:lpstr> Авангардизм </vt:lpstr>
      <vt:lpstr>Малевич Казимир Северинович (1878-1935 гг.)</vt:lpstr>
      <vt:lpstr>Автопортрет Малевича и его квадраты , круги и треугольникии</vt:lpstr>
      <vt:lpstr>«Жнец на красном поле»  и «Жница»</vt:lpstr>
      <vt:lpstr>Знаменитый «Черный квадрат»</vt:lpstr>
      <vt:lpstr>«Супрематизм»</vt:lpstr>
      <vt:lpstr>Портрет Ивана Клюна и «Авиатор»</vt:lpstr>
      <vt:lpstr>«Красная конница»</vt:lpstr>
      <vt:lpstr>«Высшее общество в цилиндрах» и «Дети»</vt:lpstr>
      <vt:lpstr>Густав Климт «Золотая Адель»</vt:lpstr>
      <vt:lpstr>«Поцелуй» и «Три возраста женщины»</vt:lpstr>
      <vt:lpstr>Портрет Иоганны Штауде и  «Жизнь и смерть» </vt:lpstr>
      <vt:lpstr>Обри Винсент Бердслей</vt:lpstr>
      <vt:lpstr>Иллюстрации к  пьесе О.Уайльда «Саломея»</vt:lpstr>
      <vt:lpstr>Картины Бердслея</vt:lpstr>
      <vt:lpstr>Творчество Альфонса Мухи</vt:lpstr>
      <vt:lpstr>«Мечтательность», «Весна»</vt:lpstr>
      <vt:lpstr>«Лето», «Осень»</vt:lpstr>
      <vt:lpstr>«Живопись» «Танец»</vt:lpstr>
      <vt:lpstr>Художественное объединение «Мир искусства»</vt:lpstr>
      <vt:lpstr>Леон Бакст. Автопортрет. «Древний ужас»</vt:lpstr>
      <vt:lpstr>«Ужин» и портрет Зинаиды Гиппиус</vt:lpstr>
      <vt:lpstr>Евгений Лансере. Автопортрет и портрет иеромонаха Макария Египетского</vt:lpstr>
      <vt:lpstr>«Хаджи-Мурат», «Санкт-Петербург»</vt:lpstr>
      <vt:lpstr>Александр Головин и его портрет В.Мейерхольда</vt:lpstr>
      <vt:lpstr>Константин Сомов и его портрет А.Блока</vt:lpstr>
      <vt:lpstr>«Дама в голубом» и «Эхо прошедшего времени»</vt:lpstr>
      <vt:lpstr>Мстислав Добужинский. Автопортрет и автошарж</vt:lpstr>
      <vt:lpstr>Певец Петербурга</vt:lpstr>
      <vt:lpstr>Эскизы костюмов к сказке «Свинопас»</vt:lpstr>
      <vt:lpstr>Александр Бенуа и его картина «Карлик»</vt:lpstr>
      <vt:lpstr>«Берта» и портрет Остроумовой-Лебедевой</vt:lpstr>
      <vt:lpstr>Николай Рерих и картина «Святогор»</vt:lpstr>
      <vt:lpstr>«Ведущая» и «Витязь»</vt:lpstr>
      <vt:lpstr>«Гималаи»</vt:lpstr>
      <vt:lpstr>«Гималаи, освещенные солнцем»</vt:lpstr>
      <vt:lpstr>Живопись постмодернизма</vt:lpstr>
      <vt:lpstr>«Мотыльки» Е.Ляшко и «Солнечная девушка О.Ларионовой</vt:lpstr>
      <vt:lpstr>Модернизм в декоративно-прикладном искусстве </vt:lpstr>
      <vt:lpstr>Работа Галле</vt:lpstr>
      <vt:lpstr>Работы Галле</vt:lpstr>
      <vt:lpstr>Стулья Макинтоша</vt:lpstr>
      <vt:lpstr>Абажур Тиффани</vt:lpstr>
      <vt:lpstr>Лампы Тиффани: Десять лилий и Водяные лилии</vt:lpstr>
      <vt:lpstr>Лампы Тиффани</vt:lpstr>
      <vt:lpstr>Вазы в стиле модерн</vt:lpstr>
      <vt:lpstr>Вазы в стиле модерн</vt:lpstr>
      <vt:lpstr>Стул и стол в стиле модерн</vt:lpstr>
      <vt:lpstr>Ювелирные изделия в стиле модерн</vt:lpstr>
      <vt:lpstr>Брошь Рене Лалика в стиле модерн </vt:lpstr>
      <vt:lpstr>Брошь Рене Лалика</vt:lpstr>
      <vt:lpstr>Мебель в стиле модерн</vt:lpstr>
      <vt:lpstr>Кровать в стиле модерн</vt:lpstr>
      <vt:lpstr>Интерьеры в стиле модерн</vt:lpstr>
      <vt:lpstr>Ванная в стиле модерн</vt:lpstr>
      <vt:lpstr>Кухня в стиле модерн</vt:lpstr>
      <vt:lpstr>Спальня в стиле модерн</vt:lpstr>
      <vt:lpstr>Гостиная в стиле модерн</vt:lpstr>
    </vt:vector>
  </TitlesOfParts>
  <Company>Веселовская СОШ</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Триумф модернизма. ХХ век</dc:title>
  <dc:creator>Завуч</dc:creator>
  <cp:lastModifiedBy>алсу лутфуллина</cp:lastModifiedBy>
  <cp:revision>35</cp:revision>
  <dcterms:created xsi:type="dcterms:W3CDTF">2014-02-28T07:13:58Z</dcterms:created>
  <dcterms:modified xsi:type="dcterms:W3CDTF">2020-04-07T02:49:12Z</dcterms:modified>
</cp:coreProperties>
</file>